
<file path=[Content_Types].xml><?xml version="1.0" encoding="utf-8"?>
<Types xmlns="http://schemas.openxmlformats.org/package/2006/content-types">
  <Default Extension="png" ContentType="image/png"/>
  <Default Extension="jfif" ContentType="image/jpe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72" r:id="rId6"/>
    <p:sldId id="261" r:id="rId7"/>
    <p:sldId id="258" r:id="rId8"/>
    <p:sldId id="262" r:id="rId9"/>
    <p:sldId id="269" r:id="rId10"/>
    <p:sldId id="270" r:id="rId11"/>
    <p:sldId id="259" r:id="rId12"/>
    <p:sldId id="263" r:id="rId13"/>
    <p:sldId id="271" r:id="rId14"/>
    <p:sldId id="278" r:id="rId15"/>
    <p:sldId id="260" r:id="rId16"/>
    <p:sldId id="264" r:id="rId17"/>
    <p:sldId id="265" r:id="rId18"/>
    <p:sldId id="268" r:id="rId19"/>
    <p:sldId id="273" r:id="rId20"/>
    <p:sldId id="276" r:id="rId21"/>
    <p:sldId id="274" r:id="rId22"/>
    <p:sldId id="277" r:id="rId23"/>
    <p:sldId id="275" r:id="rId24"/>
    <p:sldId id="266" r:id="rId25"/>
    <p:sldId id="283" r:id="rId26"/>
    <p:sldId id="279" r:id="rId27"/>
    <p:sldId id="267"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C125D9A-0A0A-4F45-B1EA-9D8938BE441F}" type="datetimeFigureOut">
              <a:rPr lang="en-US" smtClean="0"/>
              <a:t>5/4/2018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8972330-C36C-48E2-9AE8-94959C97ED67}"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085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25D9A-0A0A-4F45-B1EA-9D8938BE441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132046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25D9A-0A0A-4F45-B1EA-9D8938BE441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124387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25D9A-0A0A-4F45-B1EA-9D8938BE441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110088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C125D9A-0A0A-4F45-B1EA-9D8938BE441F}" type="datetimeFigureOut">
              <a:rPr lang="en-US" smtClean="0"/>
              <a:t>5/4/2018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8972330-C36C-48E2-9AE8-94959C97ED67}"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109014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125D9A-0A0A-4F45-B1EA-9D8938BE441F}"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160099554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125D9A-0A0A-4F45-B1EA-9D8938BE441F}"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228709767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125D9A-0A0A-4F45-B1EA-9D8938BE441F}"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140756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25D9A-0A0A-4F45-B1EA-9D8938BE441F}"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423685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6C125D9A-0A0A-4F45-B1EA-9D8938BE441F}" type="datetimeFigureOut">
              <a:rPr lang="en-US" smtClean="0"/>
              <a:t>5/4/2018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8972330-C36C-48E2-9AE8-94959C97ED67}"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977366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6C125D9A-0A0A-4F45-B1EA-9D8938BE441F}" type="datetimeFigureOut">
              <a:rPr lang="en-US" smtClean="0"/>
              <a:t>5/4/2018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58972330-C36C-48E2-9AE8-94959C97ED67}" type="slidenum">
              <a:rPr lang="en-US" smtClean="0"/>
              <a:t>‹#›</a:t>
            </a:fld>
            <a:endParaRPr lang="en-US"/>
          </a:p>
        </p:txBody>
      </p:sp>
    </p:spTree>
    <p:extLst>
      <p:ext uri="{BB962C8B-B14F-4D97-AF65-F5344CB8AC3E}">
        <p14:creationId xmlns:p14="http://schemas.microsoft.com/office/powerpoint/2010/main" val="216592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C125D9A-0A0A-4F45-B1EA-9D8938BE441F}" type="datetimeFigureOut">
              <a:rPr lang="en-US" smtClean="0"/>
              <a:t>5/4/2018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8972330-C36C-48E2-9AE8-94959C97ED67}"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5587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rgsync.com/login/university-of-iow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ib.uiowa.edu/galle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ounderdating.com/" TargetMode="External"/><Relationship Id="rId2" Type="http://schemas.openxmlformats.org/officeDocument/2006/relationships/hyperlink" Target="http://www.startifi.com/index.php" TargetMode="External"/><Relationship Id="rId1" Type="http://schemas.openxmlformats.org/officeDocument/2006/relationships/slideLayout" Target="../slideLayouts/slideLayout2.xml"/><Relationship Id="rId4" Type="http://schemas.openxmlformats.org/officeDocument/2006/relationships/hyperlink" Target="https://foundersnetwork.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witter.com/iowajpec/status/987416093609414656/photo/1" TargetMode="External"/><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ater.com/blog/schedule-instagram-pos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8292" y="968123"/>
            <a:ext cx="6342888" cy="4226811"/>
          </a:xfrm>
        </p:spPr>
        <p:txBody>
          <a:bodyPr>
            <a:normAutofit/>
          </a:bodyPr>
          <a:lstStyle/>
          <a:p>
            <a:r>
              <a:rPr lang="en-US" dirty="0" smtClean="0"/>
              <a:t>Social </a:t>
            </a:r>
            <a:r>
              <a:rPr lang="en-US" dirty="0" smtClean="0"/>
              <a:t/>
            </a:r>
            <a:br>
              <a:rPr lang="en-US" dirty="0" smtClean="0"/>
            </a:br>
            <a:r>
              <a:rPr lang="en-US" dirty="0" smtClean="0"/>
              <a:t>(Media) </a:t>
            </a:r>
            <a:r>
              <a:rPr lang="en-US" dirty="0"/>
              <a:t>Strategy</a:t>
            </a:r>
          </a:p>
        </p:txBody>
      </p:sp>
      <p:sp>
        <p:nvSpPr>
          <p:cNvPr id="3" name="TextBox 2"/>
          <p:cNvSpPr txBox="1"/>
          <p:nvPr/>
        </p:nvSpPr>
        <p:spPr>
          <a:xfrm>
            <a:off x="3201924" y="0"/>
            <a:ext cx="5733288" cy="461665"/>
          </a:xfrm>
          <a:prstGeom prst="rect">
            <a:avLst/>
          </a:prstGeom>
          <a:noFill/>
        </p:spPr>
        <p:txBody>
          <a:bodyPr wrap="square" rtlCol="0">
            <a:spAutoFit/>
          </a:bodyPr>
          <a:lstStyle/>
          <a:p>
            <a:r>
              <a:rPr lang="en-US" sz="2400" dirty="0">
                <a:latin typeface="+mj-lt"/>
              </a:rPr>
              <a:t>Iowa John Pappajohn Entrepreneurial Center</a:t>
            </a:r>
          </a:p>
        </p:txBody>
      </p:sp>
    </p:spTree>
    <p:extLst>
      <p:ext uri="{BB962C8B-B14F-4D97-AF65-F5344CB8AC3E}">
        <p14:creationId xmlns:p14="http://schemas.microsoft.com/office/powerpoint/2010/main" val="77445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26F1-E1D3-4D74-97AC-B11F7D06293A}"/>
              </a:ext>
            </a:extLst>
          </p:cNvPr>
          <p:cNvSpPr>
            <a:spLocks noGrp="1"/>
          </p:cNvSpPr>
          <p:nvPr>
            <p:ph type="title"/>
          </p:nvPr>
        </p:nvSpPr>
        <p:spPr>
          <a:xfrm>
            <a:off x="1251678" y="382385"/>
            <a:ext cx="10178322" cy="792445"/>
          </a:xfrm>
        </p:spPr>
        <p:txBody>
          <a:bodyPr/>
          <a:lstStyle/>
          <a:p>
            <a:r>
              <a:rPr lang="en-US" dirty="0"/>
              <a:t>How to reach sub-goals</a:t>
            </a:r>
          </a:p>
        </p:txBody>
      </p:sp>
      <p:sp>
        <p:nvSpPr>
          <p:cNvPr id="3" name="Content Placeholder 2">
            <a:extLst>
              <a:ext uri="{FF2B5EF4-FFF2-40B4-BE49-F238E27FC236}">
                <a16:creationId xmlns:a16="http://schemas.microsoft.com/office/drawing/2014/main" id="{428BF11F-47D8-4EFE-AFDF-20DCD9A65073}"/>
              </a:ext>
            </a:extLst>
          </p:cNvPr>
          <p:cNvSpPr>
            <a:spLocks noGrp="1"/>
          </p:cNvSpPr>
          <p:nvPr>
            <p:ph idx="1"/>
          </p:nvPr>
        </p:nvSpPr>
        <p:spPr>
          <a:xfrm>
            <a:off x="1251678" y="1672629"/>
            <a:ext cx="10644666" cy="3512742"/>
          </a:xfrm>
        </p:spPr>
        <p:txBody>
          <a:bodyPr>
            <a:normAutofit fontScale="92500" lnSpcReduction="20000"/>
          </a:bodyPr>
          <a:lstStyle/>
          <a:p>
            <a:pPr marL="0" indent="0" fontAlgn="t">
              <a:lnSpc>
                <a:spcPct val="100000"/>
              </a:lnSpc>
              <a:buNone/>
            </a:pPr>
            <a:r>
              <a:rPr lang="en-US" sz="2200" b="1" dirty="0"/>
              <a:t>Increase brand credibility as leading in entrepreneurship and innovation</a:t>
            </a:r>
          </a:p>
          <a:p>
            <a:pPr lvl="1" fontAlgn="t">
              <a:lnSpc>
                <a:spcPct val="100000"/>
              </a:lnSpc>
              <a:buFont typeface="Arial" panose="020B0604020202020204" pitchFamily="34" charset="0"/>
              <a:buChar char="•"/>
            </a:pPr>
            <a:r>
              <a:rPr lang="en-US" sz="1900" dirty="0"/>
              <a:t>Showcase student groups (Founders Club, Student Orgs)</a:t>
            </a:r>
          </a:p>
          <a:p>
            <a:pPr lvl="1" fontAlgn="t">
              <a:lnSpc>
                <a:spcPct val="100000"/>
              </a:lnSpc>
              <a:buFont typeface="Arial" panose="020B0604020202020204" pitchFamily="34" charset="0"/>
              <a:buChar char="•"/>
            </a:pPr>
            <a:r>
              <a:rPr lang="en-US" sz="1900" dirty="0"/>
              <a:t>Showcase alumni and their accomplishments</a:t>
            </a:r>
          </a:p>
          <a:p>
            <a:pPr lvl="1" fontAlgn="t">
              <a:lnSpc>
                <a:spcPct val="100000"/>
              </a:lnSpc>
              <a:buFont typeface="Arial" panose="020B0604020202020204" pitchFamily="34" charset="0"/>
              <a:buChar char="•"/>
            </a:pPr>
            <a:r>
              <a:rPr lang="en-US" sz="1900" dirty="0"/>
              <a:t>Showcase faculty and their accomplishments</a:t>
            </a:r>
          </a:p>
          <a:p>
            <a:pPr lvl="1" fontAlgn="t">
              <a:lnSpc>
                <a:spcPct val="100000"/>
              </a:lnSpc>
              <a:buFont typeface="Arial" panose="020B0604020202020204" pitchFamily="34" charset="0"/>
              <a:buChar char="•"/>
            </a:pPr>
            <a:r>
              <a:rPr lang="en-US" sz="1900" dirty="0"/>
              <a:t>Share relevant JPEC news articles</a:t>
            </a:r>
          </a:p>
          <a:p>
            <a:pPr lvl="1" fontAlgn="t">
              <a:lnSpc>
                <a:spcPct val="100000"/>
              </a:lnSpc>
              <a:buFont typeface="Arial" panose="020B0604020202020204" pitchFamily="34" charset="0"/>
              <a:buChar char="•"/>
            </a:pPr>
            <a:r>
              <a:rPr lang="en-US" sz="1900" dirty="0"/>
              <a:t>Share relevant articles/tips from other reputable entrepreneurship/innovative groups</a:t>
            </a:r>
          </a:p>
          <a:p>
            <a:pPr lvl="1" fontAlgn="t">
              <a:lnSpc>
                <a:spcPct val="100000"/>
              </a:lnSpc>
              <a:buFont typeface="Arial" panose="020B0604020202020204" pitchFamily="34" charset="0"/>
              <a:buChar char="•"/>
            </a:pPr>
            <a:r>
              <a:rPr lang="en-US" sz="1900" u="sng" dirty="0"/>
              <a:t>Post relevant articles (owned or earned) </a:t>
            </a:r>
            <a:r>
              <a:rPr lang="en-US" sz="1900" u="sng" dirty="0" smtClean="0"/>
              <a:t>monthly or weekly </a:t>
            </a:r>
            <a:r>
              <a:rPr lang="en-US" sz="1900" u="sng" dirty="0"/>
              <a:t>on LinkedIn newsfeed</a:t>
            </a:r>
          </a:p>
          <a:p>
            <a:pPr lvl="1">
              <a:lnSpc>
                <a:spcPct val="100000"/>
              </a:lnSpc>
              <a:buFont typeface="Arial" panose="020B0604020202020204" pitchFamily="34" charset="0"/>
              <a:buChar char="•"/>
            </a:pPr>
            <a:r>
              <a:rPr lang="en-US" sz="1900" dirty="0"/>
              <a:t>Collaborate with other individuals </a:t>
            </a:r>
            <a:r>
              <a:rPr lang="en-US" sz="1900" dirty="0" smtClean="0"/>
              <a:t>(students, brand </a:t>
            </a:r>
            <a:r>
              <a:rPr lang="en-US" sz="1900" dirty="0"/>
              <a:t>ambassadors, staff, mentors) who can share content on their pages; educate them on best practices</a:t>
            </a:r>
          </a:p>
          <a:p>
            <a:pPr lvl="1">
              <a:lnSpc>
                <a:spcPct val="100000"/>
              </a:lnSpc>
              <a:buFont typeface="Arial" panose="020B0604020202020204" pitchFamily="34" charset="0"/>
              <a:buChar char="•"/>
            </a:pPr>
            <a:r>
              <a:rPr lang="en-US" sz="1900" u="sng" dirty="0"/>
              <a:t>Create and post bold, forward thinking content</a:t>
            </a:r>
          </a:p>
          <a:p>
            <a:pPr lvl="1">
              <a:lnSpc>
                <a:spcPct val="100000"/>
              </a:lnSpc>
              <a:buFont typeface="Arial" panose="020B0604020202020204" pitchFamily="34" charset="0"/>
              <a:buChar char="•"/>
            </a:pPr>
            <a:r>
              <a:rPr lang="en-US" sz="1900" u="sng" dirty="0"/>
              <a:t>Post smart, </a:t>
            </a:r>
            <a:r>
              <a:rPr lang="en-US" sz="1900" u="sng" dirty="0" smtClean="0"/>
              <a:t>thought-provoking </a:t>
            </a:r>
            <a:r>
              <a:rPr lang="en-US" sz="1900" u="sng" dirty="0"/>
              <a:t>content</a:t>
            </a:r>
          </a:p>
          <a:p>
            <a:endParaRPr lang="en-US" dirty="0"/>
          </a:p>
        </p:txBody>
      </p:sp>
    </p:spTree>
    <p:extLst>
      <p:ext uri="{BB962C8B-B14F-4D97-AF65-F5344CB8AC3E}">
        <p14:creationId xmlns:p14="http://schemas.microsoft.com/office/powerpoint/2010/main" val="1015744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2: INCREASE SOCIAL Presence &amp; community engagement</a:t>
            </a:r>
          </a:p>
        </p:txBody>
      </p:sp>
      <p:sp>
        <p:nvSpPr>
          <p:cNvPr id="3" name="Content Placeholder 2"/>
          <p:cNvSpPr>
            <a:spLocks noGrp="1"/>
          </p:cNvSpPr>
          <p:nvPr>
            <p:ph idx="1"/>
          </p:nvPr>
        </p:nvSpPr>
        <p:spPr>
          <a:xfrm>
            <a:off x="1326914" y="2239876"/>
            <a:ext cx="10178322" cy="3593591"/>
          </a:xfrm>
        </p:spPr>
        <p:txBody>
          <a:bodyPr>
            <a:normAutofit/>
          </a:bodyPr>
          <a:lstStyle/>
          <a:p>
            <a:pPr lvl="0">
              <a:lnSpc>
                <a:spcPct val="150000"/>
              </a:lnSpc>
            </a:pPr>
            <a:r>
              <a:rPr lang="en-US" dirty="0"/>
              <a:t>Bring in new followers/connections</a:t>
            </a:r>
          </a:p>
          <a:p>
            <a:pPr>
              <a:lnSpc>
                <a:spcPct val="150000"/>
              </a:lnSpc>
            </a:pPr>
            <a:r>
              <a:rPr lang="en-US" dirty="0" smtClean="0"/>
              <a:t>Reach </a:t>
            </a:r>
            <a:r>
              <a:rPr lang="en-US" dirty="0"/>
              <a:t>followers of value</a:t>
            </a:r>
          </a:p>
          <a:p>
            <a:pPr lvl="0">
              <a:lnSpc>
                <a:spcPct val="150000"/>
              </a:lnSpc>
            </a:pPr>
            <a:r>
              <a:rPr lang="en-US" dirty="0" smtClean="0"/>
              <a:t>Increase </a:t>
            </a:r>
            <a:r>
              <a:rPr lang="en-US" dirty="0"/>
              <a:t>interactions from followers</a:t>
            </a:r>
          </a:p>
          <a:p>
            <a:pPr lvl="0">
              <a:lnSpc>
                <a:spcPct val="150000"/>
              </a:lnSpc>
            </a:pPr>
            <a:r>
              <a:rPr lang="en-US" dirty="0"/>
              <a:t>Maintain </a:t>
            </a:r>
            <a:r>
              <a:rPr lang="en-US" dirty="0" smtClean="0"/>
              <a:t>visibility</a:t>
            </a:r>
          </a:p>
          <a:p>
            <a:pPr>
              <a:lnSpc>
                <a:spcPct val="150000"/>
              </a:lnSpc>
            </a:pPr>
            <a:r>
              <a:rPr lang="en-US" dirty="0"/>
              <a:t>Connect with target audience where they prefer to </a:t>
            </a:r>
            <a:r>
              <a:rPr lang="en-US" dirty="0" smtClean="0"/>
              <a:t>communicate</a:t>
            </a:r>
          </a:p>
          <a:p>
            <a:pPr>
              <a:lnSpc>
                <a:spcPct val="150000"/>
              </a:lnSpc>
            </a:pPr>
            <a:r>
              <a:rPr lang="en-US" dirty="0"/>
              <a:t>Improve follower’s </a:t>
            </a:r>
            <a:r>
              <a:rPr lang="en-US" dirty="0" smtClean="0"/>
              <a:t>loyalty</a:t>
            </a:r>
            <a:endParaRPr lang="en-US" dirty="0"/>
          </a:p>
          <a:p>
            <a:pPr lvl="0">
              <a:lnSpc>
                <a:spcPct val="150000"/>
              </a:lnSpc>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52" y="4407408"/>
            <a:ext cx="3028548" cy="2250948"/>
          </a:xfrm>
          <a:prstGeom prst="rect">
            <a:avLst/>
          </a:prstGeom>
        </p:spPr>
      </p:pic>
    </p:spTree>
    <p:extLst>
      <p:ext uri="{BB962C8B-B14F-4D97-AF65-F5344CB8AC3E}">
        <p14:creationId xmlns:p14="http://schemas.microsoft.com/office/powerpoint/2010/main" val="2550260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09807"/>
          </a:xfrm>
        </p:spPr>
        <p:txBody>
          <a:bodyPr/>
          <a:lstStyle/>
          <a:p>
            <a:r>
              <a:rPr lang="en-US" dirty="0"/>
              <a:t>How to reach sub-goals</a:t>
            </a:r>
          </a:p>
        </p:txBody>
      </p:sp>
      <p:sp>
        <p:nvSpPr>
          <p:cNvPr id="3" name="Content Placeholder 2"/>
          <p:cNvSpPr>
            <a:spLocks noGrp="1"/>
          </p:cNvSpPr>
          <p:nvPr>
            <p:ph idx="1"/>
          </p:nvPr>
        </p:nvSpPr>
        <p:spPr>
          <a:xfrm>
            <a:off x="1147506" y="1386068"/>
            <a:ext cx="10757982" cy="5471932"/>
          </a:xfrm>
        </p:spPr>
        <p:txBody>
          <a:bodyPr>
            <a:normAutofit lnSpcReduction="10000"/>
          </a:bodyPr>
          <a:lstStyle/>
          <a:p>
            <a:pPr marL="0" indent="0">
              <a:lnSpc>
                <a:spcPct val="100000"/>
              </a:lnSpc>
              <a:buNone/>
            </a:pPr>
            <a:r>
              <a:rPr lang="en-US" b="1" dirty="0"/>
              <a:t>Bring in new followers/connections </a:t>
            </a:r>
          </a:p>
          <a:p>
            <a:pPr lvl="1">
              <a:lnSpc>
                <a:spcPct val="100000"/>
              </a:lnSpc>
              <a:buFont typeface="Arial" panose="020B0604020202020204" pitchFamily="34" charset="0"/>
              <a:buChar char="•"/>
            </a:pPr>
            <a:r>
              <a:rPr lang="en-US" dirty="0"/>
              <a:t>Communicate with all new JPEC affiliates (students, VS participants, etc.) about how to connect with us at first interaction (have students take phones out on first day of class and follow us)</a:t>
            </a:r>
          </a:p>
          <a:p>
            <a:pPr lvl="1">
              <a:lnSpc>
                <a:spcPct val="100000"/>
              </a:lnSpc>
              <a:buFont typeface="Arial" panose="020B0604020202020204" pitchFamily="34" charset="0"/>
              <a:buChar char="•"/>
            </a:pPr>
            <a:r>
              <a:rPr lang="en-US" dirty="0" smtClean="0"/>
              <a:t>Advertise </a:t>
            </a:r>
            <a:r>
              <a:rPr lang="en-US" dirty="0"/>
              <a:t>social channels on all marketing materials</a:t>
            </a:r>
          </a:p>
          <a:p>
            <a:pPr lvl="1">
              <a:lnSpc>
                <a:spcPct val="100000"/>
              </a:lnSpc>
              <a:buFont typeface="Arial" panose="020B0604020202020204" pitchFamily="34" charset="0"/>
              <a:buChar char="•"/>
            </a:pPr>
            <a:r>
              <a:rPr lang="en-US" u="sng" dirty="0"/>
              <a:t>Identify and connect with student groups that would benefit from </a:t>
            </a:r>
            <a:r>
              <a:rPr lang="en-US" u="sng" dirty="0" smtClean="0"/>
              <a:t>Iowa JPEC </a:t>
            </a:r>
            <a:r>
              <a:rPr lang="en-US" u="sng" dirty="0" smtClean="0"/>
              <a:t>resources</a:t>
            </a:r>
          </a:p>
          <a:p>
            <a:pPr lvl="2">
              <a:lnSpc>
                <a:spcPct val="100000"/>
              </a:lnSpc>
            </a:pPr>
            <a:r>
              <a:rPr lang="en-US" u="sng" dirty="0" smtClean="0"/>
              <a:t>Art organizations</a:t>
            </a:r>
          </a:p>
          <a:p>
            <a:pPr lvl="2">
              <a:lnSpc>
                <a:spcPct val="100000"/>
              </a:lnSpc>
            </a:pPr>
            <a:r>
              <a:rPr lang="en-US" u="sng" dirty="0" smtClean="0"/>
              <a:t>Engineering or technology related organizations</a:t>
            </a:r>
          </a:p>
          <a:p>
            <a:pPr lvl="2">
              <a:lnSpc>
                <a:spcPct val="100000"/>
              </a:lnSpc>
            </a:pPr>
            <a:r>
              <a:rPr lang="en-US" u="sng" dirty="0" smtClean="0"/>
              <a:t>Cultural organizations</a:t>
            </a:r>
          </a:p>
          <a:p>
            <a:pPr lvl="2">
              <a:lnSpc>
                <a:spcPct val="100000"/>
              </a:lnSpc>
            </a:pPr>
            <a:r>
              <a:rPr lang="en-US" u="sng" dirty="0" smtClean="0"/>
              <a:t>The Daily Iowan (for publicity)</a:t>
            </a:r>
          </a:p>
          <a:p>
            <a:pPr lvl="2">
              <a:lnSpc>
                <a:spcPct val="100000"/>
              </a:lnSpc>
            </a:pPr>
            <a:r>
              <a:rPr lang="en-US" u="sng" dirty="0" smtClean="0"/>
              <a:t>Utilize </a:t>
            </a:r>
            <a:r>
              <a:rPr lang="en-US" u="sng" dirty="0" err="1" smtClean="0">
                <a:hlinkClick r:id="rId2"/>
              </a:rPr>
              <a:t>OrgSync</a:t>
            </a:r>
            <a:r>
              <a:rPr lang="en-US" u="sng" dirty="0" smtClean="0"/>
              <a:t> to look for opportunities</a:t>
            </a:r>
            <a:endParaRPr lang="en-US" u="sng" dirty="0"/>
          </a:p>
          <a:p>
            <a:pPr marL="0" indent="0">
              <a:lnSpc>
                <a:spcPct val="100000"/>
              </a:lnSpc>
              <a:buNone/>
            </a:pPr>
            <a:r>
              <a:rPr lang="en-US" b="1" dirty="0" smtClean="0"/>
              <a:t>Reach </a:t>
            </a:r>
            <a:r>
              <a:rPr lang="en-US" b="1" dirty="0"/>
              <a:t>followers of value</a:t>
            </a:r>
          </a:p>
          <a:p>
            <a:pPr lvl="1">
              <a:lnSpc>
                <a:spcPct val="100000"/>
              </a:lnSpc>
              <a:buFont typeface="Arial" panose="020B0604020202020204" pitchFamily="34" charset="0"/>
              <a:buChar char="•"/>
            </a:pPr>
            <a:r>
              <a:rPr lang="en-US" u="sng" dirty="0"/>
              <a:t>Identify alumni and donors</a:t>
            </a:r>
          </a:p>
          <a:p>
            <a:pPr lvl="2">
              <a:lnSpc>
                <a:spcPct val="100000"/>
              </a:lnSpc>
              <a:buFont typeface="Courier New" panose="02070309020205020404" pitchFamily="49" charset="0"/>
              <a:buChar char="o"/>
            </a:pPr>
            <a:r>
              <a:rPr lang="en-US" u="sng" dirty="0"/>
              <a:t>Begin compiling one comprehensive document of alumni and donor contact information</a:t>
            </a:r>
          </a:p>
          <a:p>
            <a:pPr lvl="1">
              <a:lnSpc>
                <a:spcPct val="100000"/>
              </a:lnSpc>
              <a:buFont typeface="Arial" panose="020B0604020202020204" pitchFamily="34" charset="0"/>
              <a:buChar char="•"/>
            </a:pPr>
            <a:r>
              <a:rPr lang="en-US" u="sng" dirty="0"/>
              <a:t>Connect on LinkedIn and </a:t>
            </a:r>
            <a:r>
              <a:rPr lang="en-US" u="sng" dirty="0" smtClean="0"/>
              <a:t>Facebook</a:t>
            </a:r>
          </a:p>
          <a:p>
            <a:pPr lvl="1">
              <a:lnSpc>
                <a:spcPct val="100000"/>
              </a:lnSpc>
              <a:buFont typeface="Arial" panose="020B0604020202020204" pitchFamily="34" charset="0"/>
              <a:buChar char="•"/>
            </a:pPr>
            <a:r>
              <a:rPr lang="en-US" u="sng" dirty="0" smtClean="0"/>
              <a:t>Begin compiling one comprehensive document of press contacts; make it clear as to who should be sent what materials</a:t>
            </a:r>
            <a:endParaRPr lang="en-US" u="sng" dirty="0"/>
          </a:p>
        </p:txBody>
      </p:sp>
    </p:spTree>
    <p:extLst>
      <p:ext uri="{BB962C8B-B14F-4D97-AF65-F5344CB8AC3E}">
        <p14:creationId xmlns:p14="http://schemas.microsoft.com/office/powerpoint/2010/main" val="634888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9085-20FA-4231-AD42-BB914F662084}"/>
              </a:ext>
            </a:extLst>
          </p:cNvPr>
          <p:cNvSpPr>
            <a:spLocks noGrp="1"/>
          </p:cNvSpPr>
          <p:nvPr>
            <p:ph type="title"/>
          </p:nvPr>
        </p:nvSpPr>
        <p:spPr>
          <a:xfrm>
            <a:off x="1251678" y="382385"/>
            <a:ext cx="10178322" cy="925554"/>
          </a:xfrm>
        </p:spPr>
        <p:txBody>
          <a:bodyPr/>
          <a:lstStyle/>
          <a:p>
            <a:r>
              <a:rPr lang="en-US" dirty="0"/>
              <a:t>How to reach sub-goals</a:t>
            </a:r>
          </a:p>
        </p:txBody>
      </p:sp>
      <p:sp>
        <p:nvSpPr>
          <p:cNvPr id="3" name="Content Placeholder 2">
            <a:extLst>
              <a:ext uri="{FF2B5EF4-FFF2-40B4-BE49-F238E27FC236}">
                <a16:creationId xmlns:a16="http://schemas.microsoft.com/office/drawing/2014/main" id="{D486BD0B-DF7C-45AF-B43A-E6A621B18872}"/>
              </a:ext>
            </a:extLst>
          </p:cNvPr>
          <p:cNvSpPr>
            <a:spLocks noGrp="1"/>
          </p:cNvSpPr>
          <p:nvPr>
            <p:ph idx="1"/>
          </p:nvPr>
        </p:nvSpPr>
        <p:spPr>
          <a:xfrm>
            <a:off x="1251678" y="1307939"/>
            <a:ext cx="10653810" cy="5550061"/>
          </a:xfrm>
        </p:spPr>
        <p:txBody>
          <a:bodyPr>
            <a:noAutofit/>
          </a:bodyPr>
          <a:lstStyle/>
          <a:p>
            <a:pPr marL="0" indent="0">
              <a:lnSpc>
                <a:spcPct val="100000"/>
              </a:lnSpc>
              <a:buNone/>
            </a:pPr>
            <a:r>
              <a:rPr lang="en-US" b="1" dirty="0" smtClean="0"/>
              <a:t>Increase </a:t>
            </a:r>
            <a:r>
              <a:rPr lang="en-US" b="1" dirty="0"/>
              <a:t>interactions from followers (shares, comments, reposts, tags, etc.)</a:t>
            </a:r>
          </a:p>
          <a:p>
            <a:pPr lvl="1">
              <a:lnSpc>
                <a:spcPct val="100000"/>
              </a:lnSpc>
              <a:buFont typeface="Arial" panose="020B0604020202020204" pitchFamily="34" charset="0"/>
              <a:buChar char="•"/>
            </a:pPr>
            <a:r>
              <a:rPr lang="en-US" dirty="0"/>
              <a:t>Share relevant posts and credit all relevant accounts</a:t>
            </a:r>
          </a:p>
          <a:p>
            <a:pPr lvl="1">
              <a:lnSpc>
                <a:spcPct val="100000"/>
              </a:lnSpc>
              <a:buFont typeface="Arial" panose="020B0604020202020204" pitchFamily="34" charset="0"/>
              <a:buChar char="•"/>
            </a:pPr>
            <a:r>
              <a:rPr lang="en-US" u="sng" dirty="0"/>
              <a:t>Always include a “call to action” in </a:t>
            </a:r>
            <a:r>
              <a:rPr lang="en-US" u="sng" dirty="0" smtClean="0"/>
              <a:t>posts</a:t>
            </a:r>
          </a:p>
          <a:p>
            <a:pPr lvl="1">
              <a:lnSpc>
                <a:spcPct val="100000"/>
              </a:lnSpc>
              <a:buFont typeface="Arial" panose="020B0604020202020204" pitchFamily="34" charset="0"/>
              <a:buChar char="•"/>
            </a:pPr>
            <a:r>
              <a:rPr lang="en-US" u="sng" dirty="0" smtClean="0"/>
              <a:t>Feature </a:t>
            </a:r>
            <a:r>
              <a:rPr lang="en-US" i="1" u="sng" dirty="0" smtClean="0"/>
              <a:t>specific</a:t>
            </a:r>
            <a:r>
              <a:rPr lang="en-US" u="sng" dirty="0" smtClean="0"/>
              <a:t> students; they will share it on their platforms and increase </a:t>
            </a:r>
            <a:r>
              <a:rPr lang="en-US" u="sng" dirty="0" smtClean="0"/>
              <a:t>reach</a:t>
            </a:r>
          </a:p>
          <a:p>
            <a:pPr lvl="1">
              <a:lnSpc>
                <a:spcPct val="100000"/>
              </a:lnSpc>
              <a:buFont typeface="Arial" panose="020B0604020202020204" pitchFamily="34" charset="0"/>
              <a:buChar char="•"/>
            </a:pPr>
            <a:r>
              <a:rPr lang="en-US" u="sng" dirty="0"/>
              <a:t>Having multiple pictures in one post could make people more inclined to click through (especially if we were to re-vamp the Iowa JPEC Instagram account)</a:t>
            </a:r>
          </a:p>
          <a:p>
            <a:pPr lvl="1">
              <a:lnSpc>
                <a:spcPct val="100000"/>
              </a:lnSpc>
              <a:buFont typeface="Arial" panose="020B0604020202020204" pitchFamily="34" charset="0"/>
              <a:buChar char="•"/>
            </a:pPr>
            <a:r>
              <a:rPr lang="en-US" dirty="0" smtClean="0"/>
              <a:t>Encourage </a:t>
            </a:r>
            <a:r>
              <a:rPr lang="en-US" dirty="0"/>
              <a:t>participants at all events/competitions to </a:t>
            </a:r>
            <a:r>
              <a:rPr lang="en-US" dirty="0" smtClean="0"/>
              <a:t>post/share/etc.</a:t>
            </a:r>
          </a:p>
          <a:p>
            <a:pPr lvl="1">
              <a:lnSpc>
                <a:spcPct val="100000"/>
              </a:lnSpc>
              <a:buFont typeface="Arial" panose="020B0604020202020204" pitchFamily="34" charset="0"/>
              <a:buChar char="•"/>
            </a:pPr>
            <a:r>
              <a:rPr lang="en-US" u="sng" dirty="0" smtClean="0"/>
              <a:t>Create </a:t>
            </a:r>
            <a:r>
              <a:rPr lang="en-US" u="sng" dirty="0"/>
              <a:t>interactive posts, polls</a:t>
            </a:r>
          </a:p>
          <a:p>
            <a:pPr lvl="1">
              <a:lnSpc>
                <a:spcPct val="100000"/>
              </a:lnSpc>
              <a:buFont typeface="Arial" panose="020B0604020202020204" pitchFamily="34" charset="0"/>
              <a:buChar char="•"/>
            </a:pPr>
            <a:r>
              <a:rPr lang="en-US" u="sng" dirty="0" smtClean="0"/>
              <a:t>Create </a:t>
            </a:r>
            <a:r>
              <a:rPr lang="en-US" u="sng" dirty="0"/>
              <a:t>an “entrepreneur </a:t>
            </a:r>
            <a:r>
              <a:rPr lang="en-US" u="sng" dirty="0" smtClean="0"/>
              <a:t>feature room</a:t>
            </a:r>
            <a:r>
              <a:rPr lang="en-US" u="sng" dirty="0"/>
              <a:t>” in </a:t>
            </a:r>
            <a:r>
              <a:rPr lang="en-US" u="sng" dirty="0">
                <a:hlinkClick r:id="rId2"/>
              </a:rPr>
              <a:t>Main Library gallery</a:t>
            </a:r>
            <a:endParaRPr lang="en-US" u="sng" dirty="0"/>
          </a:p>
          <a:p>
            <a:pPr marL="0" indent="0">
              <a:lnSpc>
                <a:spcPct val="100000"/>
              </a:lnSpc>
              <a:buNone/>
            </a:pPr>
            <a:r>
              <a:rPr lang="en-US" b="1" dirty="0"/>
              <a:t>Maintain visibility</a:t>
            </a:r>
          </a:p>
          <a:p>
            <a:pPr lvl="1">
              <a:lnSpc>
                <a:spcPct val="100000"/>
              </a:lnSpc>
              <a:buFont typeface="Arial" panose="020B0604020202020204" pitchFamily="34" charset="0"/>
              <a:buChar char="•"/>
            </a:pPr>
            <a:r>
              <a:rPr lang="en-US" dirty="0"/>
              <a:t>Continuously search for new entrepreneurial/innovative groups or individuals to connect with online</a:t>
            </a:r>
          </a:p>
          <a:p>
            <a:pPr lvl="1">
              <a:lnSpc>
                <a:spcPct val="100000"/>
              </a:lnSpc>
              <a:buFont typeface="Arial" panose="020B0604020202020204" pitchFamily="34" charset="0"/>
              <a:buChar char="•"/>
            </a:pPr>
            <a:r>
              <a:rPr lang="en-US" dirty="0"/>
              <a:t>Continue to post relevant content at the suggested frequencies (3-5 Facebook posts a week, 3-5 tweets posts a day)</a:t>
            </a:r>
          </a:p>
          <a:p>
            <a:pPr lvl="1">
              <a:lnSpc>
                <a:spcPct val="100000"/>
              </a:lnSpc>
              <a:buFont typeface="Arial" panose="020B0604020202020204" pitchFamily="34" charset="0"/>
              <a:buChar char="•"/>
            </a:pPr>
            <a:r>
              <a:rPr lang="en-US" u="sng" dirty="0"/>
              <a:t>Use paid advertising as needed to increase visibility/reach for during specific events or seasons (like for the Hawkeye Innovation Expo)</a:t>
            </a:r>
          </a:p>
          <a:p>
            <a:pPr>
              <a:lnSpc>
                <a:spcPct val="100000"/>
              </a:lnSpc>
            </a:pP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1089" y="3423101"/>
            <a:ext cx="2726071" cy="1260896"/>
          </a:xfrm>
          <a:prstGeom prst="rect">
            <a:avLst/>
          </a:prstGeom>
        </p:spPr>
      </p:pic>
    </p:spTree>
    <p:extLst>
      <p:ext uri="{BB962C8B-B14F-4D97-AF65-F5344CB8AC3E}">
        <p14:creationId xmlns:p14="http://schemas.microsoft.com/office/powerpoint/2010/main" val="3727788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51471"/>
          </a:xfrm>
        </p:spPr>
        <p:txBody>
          <a:bodyPr>
            <a:noAutofit/>
          </a:bodyPr>
          <a:lstStyle/>
          <a:p>
            <a:r>
              <a:rPr lang="en-US" dirty="0"/>
              <a:t>How to reach sub-goals</a:t>
            </a:r>
          </a:p>
        </p:txBody>
      </p:sp>
      <p:sp>
        <p:nvSpPr>
          <p:cNvPr id="3" name="Content Placeholder 2"/>
          <p:cNvSpPr>
            <a:spLocks noGrp="1"/>
          </p:cNvSpPr>
          <p:nvPr>
            <p:ph idx="1"/>
          </p:nvPr>
        </p:nvSpPr>
        <p:spPr>
          <a:xfrm>
            <a:off x="1251678" y="1133856"/>
            <a:ext cx="10653810" cy="3593591"/>
          </a:xfrm>
        </p:spPr>
        <p:txBody>
          <a:bodyPr>
            <a:normAutofit fontScale="25000" lnSpcReduction="20000"/>
          </a:bodyPr>
          <a:lstStyle/>
          <a:p>
            <a:pPr marL="0" indent="0">
              <a:lnSpc>
                <a:spcPct val="120000"/>
              </a:lnSpc>
              <a:buNone/>
            </a:pPr>
            <a:r>
              <a:rPr lang="en-US" sz="8000" b="1" dirty="0"/>
              <a:t>Connect with target audience where they prefer to communicate</a:t>
            </a:r>
          </a:p>
          <a:p>
            <a:pPr lvl="1">
              <a:lnSpc>
                <a:spcPct val="120000"/>
              </a:lnSpc>
              <a:buFont typeface="Arial" panose="020B0604020202020204" pitchFamily="34" charset="0"/>
              <a:buChar char="•"/>
            </a:pPr>
            <a:r>
              <a:rPr lang="en-US" sz="7200" dirty="0"/>
              <a:t>Format messaging based on channels and </a:t>
            </a:r>
            <a:r>
              <a:rPr lang="en-US" sz="7200" dirty="0" smtClean="0"/>
              <a:t>audience</a:t>
            </a:r>
          </a:p>
          <a:p>
            <a:pPr lvl="1">
              <a:lnSpc>
                <a:spcPct val="120000"/>
              </a:lnSpc>
              <a:buFont typeface="Arial" panose="020B0604020202020204" pitchFamily="34" charset="0"/>
              <a:buChar char="•"/>
            </a:pPr>
            <a:r>
              <a:rPr lang="en-US" sz="7200" u="sng" dirty="0" smtClean="0"/>
              <a:t>Re-vamp </a:t>
            </a:r>
            <a:r>
              <a:rPr lang="en-US" sz="7200" u="sng" dirty="0"/>
              <a:t>Instagram account to showcase events, competitions, classes, trips, students, businesses</a:t>
            </a:r>
          </a:p>
          <a:p>
            <a:pPr lvl="1">
              <a:lnSpc>
                <a:spcPct val="120000"/>
              </a:lnSpc>
              <a:buFont typeface="Arial" panose="020B0604020202020204" pitchFamily="34" charset="0"/>
              <a:buChar char="•"/>
            </a:pPr>
            <a:r>
              <a:rPr lang="en-US" sz="7200" dirty="0"/>
              <a:t>Update and reconfigure LinkedIn accounts</a:t>
            </a:r>
          </a:p>
          <a:p>
            <a:pPr lvl="1">
              <a:lnSpc>
                <a:spcPct val="120000"/>
              </a:lnSpc>
              <a:buFont typeface="Arial" panose="020B0604020202020204" pitchFamily="34" charset="0"/>
              <a:buChar char="•"/>
            </a:pPr>
            <a:r>
              <a:rPr lang="en-US" sz="7200" u="sng" dirty="0"/>
              <a:t>Explore social platforms where entrepreneurs connect.  Examples include:</a:t>
            </a:r>
          </a:p>
          <a:p>
            <a:pPr lvl="2">
              <a:lnSpc>
                <a:spcPct val="120000"/>
              </a:lnSpc>
            </a:pPr>
            <a:r>
              <a:rPr lang="en-US" sz="6400" u="sng" dirty="0">
                <a:solidFill>
                  <a:srgbClr val="FF0000"/>
                </a:solidFill>
                <a:hlinkClick r:id="rId2"/>
              </a:rPr>
              <a:t>http://www.startifi.com/index.php</a:t>
            </a:r>
            <a:endParaRPr lang="en-US" sz="6400" u="sng" dirty="0">
              <a:solidFill>
                <a:srgbClr val="FF0000"/>
              </a:solidFill>
            </a:endParaRPr>
          </a:p>
          <a:p>
            <a:pPr lvl="2">
              <a:lnSpc>
                <a:spcPct val="120000"/>
              </a:lnSpc>
            </a:pPr>
            <a:r>
              <a:rPr lang="en-US" sz="6400" u="sng" dirty="0">
                <a:solidFill>
                  <a:srgbClr val="FF0000"/>
                </a:solidFill>
                <a:hlinkClick r:id="rId3"/>
              </a:rPr>
              <a:t>http://founderdating.com/</a:t>
            </a:r>
            <a:endParaRPr lang="en-US" sz="6400" u="sng" dirty="0">
              <a:solidFill>
                <a:srgbClr val="FF0000"/>
              </a:solidFill>
            </a:endParaRPr>
          </a:p>
          <a:p>
            <a:pPr lvl="2">
              <a:lnSpc>
                <a:spcPct val="120000"/>
              </a:lnSpc>
            </a:pPr>
            <a:r>
              <a:rPr lang="en-US" sz="6400" u="sng" dirty="0">
                <a:solidFill>
                  <a:srgbClr val="FF0000"/>
                </a:solidFill>
                <a:hlinkClick r:id="rId4"/>
              </a:rPr>
              <a:t>https://foundersnetwork.com</a:t>
            </a:r>
            <a:r>
              <a:rPr lang="en-US" sz="6400" u="sng" dirty="0" smtClean="0">
                <a:solidFill>
                  <a:srgbClr val="FF0000"/>
                </a:solidFill>
                <a:hlinkClick r:id="rId4"/>
              </a:rPr>
              <a:t>/</a:t>
            </a:r>
            <a:endParaRPr lang="en-US" sz="6400" u="sng" dirty="0">
              <a:solidFill>
                <a:srgbClr val="FF0000"/>
              </a:solidFill>
            </a:endParaRPr>
          </a:p>
          <a:p>
            <a:pPr marL="0" indent="0">
              <a:lnSpc>
                <a:spcPct val="120000"/>
              </a:lnSpc>
              <a:buNone/>
            </a:pPr>
            <a:r>
              <a:rPr lang="en-US" sz="8000" b="1" dirty="0"/>
              <a:t>Improve follower loyalty</a:t>
            </a:r>
          </a:p>
          <a:p>
            <a:pPr lvl="1">
              <a:lnSpc>
                <a:spcPct val="120000"/>
              </a:lnSpc>
              <a:buFont typeface="Arial" panose="020B0604020202020204" pitchFamily="34" charset="0"/>
              <a:buChar char="•"/>
            </a:pPr>
            <a:r>
              <a:rPr lang="en-US" sz="7200" dirty="0"/>
              <a:t>Promptly and effectively respond to individuals/groups who interact with our posts</a:t>
            </a:r>
          </a:p>
          <a:p>
            <a:pPr lvl="2">
              <a:lnSpc>
                <a:spcPct val="120000"/>
              </a:lnSpc>
            </a:pPr>
            <a:endParaRPr lang="en-US" sz="6400" u="sng" dirty="0">
              <a:solidFill>
                <a:srgbClr val="FF0000"/>
              </a:solidFill>
            </a:endParaRPr>
          </a:p>
          <a:p>
            <a:endParaRPr lang="en-US" dirty="0"/>
          </a:p>
        </p:txBody>
      </p:sp>
    </p:spTree>
    <p:extLst>
      <p:ext uri="{BB962C8B-B14F-4D97-AF65-F5344CB8AC3E}">
        <p14:creationId xmlns:p14="http://schemas.microsoft.com/office/powerpoint/2010/main" val="318138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3: </a:t>
            </a:r>
            <a:r>
              <a:rPr lang="en-US" b="1" dirty="0"/>
              <a:t>STRENGTHEN ONLINE RELATIONSHIP WITH TARGET AUDIENCES </a:t>
            </a:r>
            <a:endParaRPr lang="en-US" dirty="0"/>
          </a:p>
        </p:txBody>
      </p:sp>
      <p:sp>
        <p:nvSpPr>
          <p:cNvPr id="3" name="Content Placeholder 2"/>
          <p:cNvSpPr>
            <a:spLocks noGrp="1"/>
          </p:cNvSpPr>
          <p:nvPr>
            <p:ph idx="1"/>
          </p:nvPr>
        </p:nvSpPr>
        <p:spPr>
          <a:xfrm>
            <a:off x="1251678" y="2757669"/>
            <a:ext cx="10178322" cy="1342662"/>
          </a:xfrm>
        </p:spPr>
        <p:txBody>
          <a:bodyPr/>
          <a:lstStyle/>
          <a:p>
            <a:pPr lvl="0" fontAlgn="t">
              <a:lnSpc>
                <a:spcPct val="150000"/>
              </a:lnSpc>
            </a:pPr>
            <a:r>
              <a:rPr lang="en-US" dirty="0"/>
              <a:t>Customize message for specific target audiences</a:t>
            </a:r>
          </a:p>
          <a:p>
            <a:pPr lvl="0" fontAlgn="t">
              <a:lnSpc>
                <a:spcPct val="150000"/>
              </a:lnSpc>
            </a:pPr>
            <a:r>
              <a:rPr lang="en-US" dirty="0"/>
              <a:t>Select preferred channel for specific target audiences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52" y="4407408"/>
            <a:ext cx="3028548" cy="2250948"/>
          </a:xfrm>
          <a:prstGeom prst="rect">
            <a:avLst/>
          </a:prstGeom>
        </p:spPr>
      </p:pic>
    </p:spTree>
    <p:extLst>
      <p:ext uri="{BB962C8B-B14F-4D97-AF65-F5344CB8AC3E}">
        <p14:creationId xmlns:p14="http://schemas.microsoft.com/office/powerpoint/2010/main" val="1888160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02405"/>
          </a:xfrm>
        </p:spPr>
        <p:txBody>
          <a:bodyPr/>
          <a:lstStyle/>
          <a:p>
            <a:r>
              <a:rPr lang="en-US" dirty="0"/>
              <a:t>How to reach sub-goals</a:t>
            </a:r>
          </a:p>
        </p:txBody>
      </p:sp>
      <p:sp>
        <p:nvSpPr>
          <p:cNvPr id="3" name="Content Placeholder 2"/>
          <p:cNvSpPr>
            <a:spLocks noGrp="1"/>
          </p:cNvSpPr>
          <p:nvPr>
            <p:ph idx="1"/>
          </p:nvPr>
        </p:nvSpPr>
        <p:spPr>
          <a:xfrm>
            <a:off x="1251678" y="1284790"/>
            <a:ext cx="10662954" cy="4942390"/>
          </a:xfrm>
        </p:spPr>
        <p:txBody>
          <a:bodyPr>
            <a:normAutofit fontScale="92500" lnSpcReduction="20000"/>
          </a:bodyPr>
          <a:lstStyle/>
          <a:p>
            <a:pPr marL="0" indent="0">
              <a:lnSpc>
                <a:spcPct val="100000"/>
              </a:lnSpc>
              <a:buNone/>
            </a:pPr>
            <a:r>
              <a:rPr lang="en-US" sz="2200" b="1" dirty="0"/>
              <a:t>Customize message for specific target audiences</a:t>
            </a:r>
          </a:p>
          <a:p>
            <a:pPr lvl="1">
              <a:lnSpc>
                <a:spcPct val="100000"/>
              </a:lnSpc>
              <a:buFont typeface="Arial" panose="020B0604020202020204" pitchFamily="34" charset="0"/>
              <a:buChar char="•"/>
            </a:pPr>
            <a:r>
              <a:rPr lang="en-US" sz="1900" dirty="0"/>
              <a:t>Clearly portray brand values </a:t>
            </a:r>
            <a:r>
              <a:rPr lang="en-US" sz="1900" u="sng" dirty="0"/>
              <a:t>(see brand statement)</a:t>
            </a:r>
            <a:r>
              <a:rPr lang="en-US" sz="1900" dirty="0"/>
              <a:t> in posts</a:t>
            </a:r>
          </a:p>
          <a:p>
            <a:pPr lvl="1">
              <a:lnSpc>
                <a:spcPct val="100000"/>
              </a:lnSpc>
              <a:buFont typeface="Arial" panose="020B0604020202020204" pitchFamily="34" charset="0"/>
              <a:buChar char="•"/>
            </a:pPr>
            <a:r>
              <a:rPr lang="en-US" sz="1900" dirty="0"/>
              <a:t>Call directly to target audience in beginning of posts</a:t>
            </a:r>
          </a:p>
          <a:p>
            <a:pPr lvl="1">
              <a:lnSpc>
                <a:spcPct val="100000"/>
              </a:lnSpc>
              <a:buFont typeface="Arial" panose="020B0604020202020204" pitchFamily="34" charset="0"/>
              <a:buChar char="•"/>
            </a:pPr>
            <a:r>
              <a:rPr lang="en-US" sz="1900" dirty="0"/>
              <a:t>Utilize paid advertising as needed to increase reach</a:t>
            </a:r>
          </a:p>
          <a:p>
            <a:pPr lvl="1">
              <a:lnSpc>
                <a:spcPct val="100000"/>
              </a:lnSpc>
              <a:buFont typeface="Arial" panose="020B0604020202020204" pitchFamily="34" charset="0"/>
              <a:buChar char="•"/>
            </a:pPr>
            <a:r>
              <a:rPr lang="en-US" sz="1900" u="sng" dirty="0"/>
              <a:t>Create and send student survey regarding what they would most like to see in classes, on campus, on social media; analyze data to further strategic marketing goals</a:t>
            </a:r>
          </a:p>
          <a:p>
            <a:pPr marL="0" indent="0">
              <a:lnSpc>
                <a:spcPct val="100000"/>
              </a:lnSpc>
              <a:buNone/>
            </a:pPr>
            <a:r>
              <a:rPr lang="en-US" sz="2200" b="1" dirty="0"/>
              <a:t>Select preferred channel for specific target audiences</a:t>
            </a:r>
          </a:p>
          <a:p>
            <a:pPr lvl="1">
              <a:lnSpc>
                <a:spcPct val="100000"/>
              </a:lnSpc>
              <a:buFont typeface="Arial" panose="020B0604020202020204" pitchFamily="34" charset="0"/>
              <a:buChar char="•"/>
            </a:pPr>
            <a:r>
              <a:rPr lang="en-US" sz="1900" u="sng" dirty="0"/>
              <a:t>Facebook</a:t>
            </a:r>
            <a:r>
              <a:rPr lang="en-US" sz="1900" dirty="0"/>
              <a:t>: most audiences are present; use to </a:t>
            </a:r>
            <a:r>
              <a:rPr lang="en-US" sz="1900" u="sng" dirty="0"/>
              <a:t>inform</a:t>
            </a:r>
            <a:r>
              <a:rPr lang="en-US" sz="1900" dirty="0"/>
              <a:t> about events, showcase accomplishments, post general information</a:t>
            </a:r>
          </a:p>
          <a:p>
            <a:pPr lvl="1">
              <a:lnSpc>
                <a:spcPct val="100000"/>
              </a:lnSpc>
              <a:buFont typeface="Arial" panose="020B0604020202020204" pitchFamily="34" charset="0"/>
              <a:buChar char="•"/>
            </a:pPr>
            <a:r>
              <a:rPr lang="en-US" sz="1900" u="sng" dirty="0"/>
              <a:t>Twitter</a:t>
            </a:r>
            <a:r>
              <a:rPr lang="en-US" sz="1900" dirty="0"/>
              <a:t>: more for student and organization interaction; use to </a:t>
            </a:r>
            <a:r>
              <a:rPr lang="en-US" sz="1900" u="sng" dirty="0"/>
              <a:t>inform</a:t>
            </a:r>
            <a:r>
              <a:rPr lang="en-US" sz="1900" dirty="0"/>
              <a:t> about events, showcase accomplishments, easily share others’ posts</a:t>
            </a:r>
          </a:p>
          <a:p>
            <a:pPr lvl="1">
              <a:lnSpc>
                <a:spcPct val="100000"/>
              </a:lnSpc>
              <a:buFont typeface="Arial" panose="020B0604020202020204" pitchFamily="34" charset="0"/>
              <a:buChar char="•"/>
            </a:pPr>
            <a:r>
              <a:rPr lang="en-US" sz="1900" u="sng" dirty="0"/>
              <a:t>LinkedIn</a:t>
            </a:r>
            <a:r>
              <a:rPr lang="en-US" sz="1900" dirty="0"/>
              <a:t>: </a:t>
            </a:r>
            <a:r>
              <a:rPr lang="en-US" sz="1900" dirty="0" smtClean="0"/>
              <a:t>use </a:t>
            </a:r>
            <a:r>
              <a:rPr lang="en-US" sz="1900" dirty="0"/>
              <a:t>to </a:t>
            </a:r>
            <a:r>
              <a:rPr lang="en-US" sz="1900" u="sng" dirty="0"/>
              <a:t>inform</a:t>
            </a:r>
            <a:r>
              <a:rPr lang="en-US" sz="1900" dirty="0"/>
              <a:t> about events, showcase students, businesses, competition recaps, connect with and learn from others</a:t>
            </a:r>
          </a:p>
          <a:p>
            <a:pPr lvl="1">
              <a:lnSpc>
                <a:spcPct val="100000"/>
              </a:lnSpc>
              <a:buFont typeface="Arial" panose="020B0604020202020204" pitchFamily="34" charset="0"/>
              <a:buChar char="•"/>
            </a:pPr>
            <a:r>
              <a:rPr lang="en-US" sz="1900" u="sng" dirty="0"/>
              <a:t>Instagram: </a:t>
            </a:r>
            <a:r>
              <a:rPr lang="en-US" sz="1900" dirty="0"/>
              <a:t>most audiences are present; use to </a:t>
            </a:r>
            <a:r>
              <a:rPr lang="en-US" sz="1900" u="sng" dirty="0"/>
              <a:t>showcase</a:t>
            </a:r>
            <a:r>
              <a:rPr lang="en-US" sz="1900" dirty="0"/>
              <a:t> visually appealing information and </a:t>
            </a:r>
            <a:r>
              <a:rPr lang="en-US" sz="1900" dirty="0" smtClean="0"/>
              <a:t>events, less informing</a:t>
            </a:r>
            <a:endParaRPr lang="en-US" sz="1900" dirty="0"/>
          </a:p>
          <a:p>
            <a:pPr lvl="1">
              <a:lnSpc>
                <a:spcPct val="100000"/>
              </a:lnSpc>
              <a:buFont typeface="Arial" panose="020B0604020202020204" pitchFamily="34" charset="0"/>
              <a:buChar char="•"/>
            </a:pPr>
            <a:r>
              <a:rPr lang="en-US" sz="1900" u="sng" dirty="0"/>
              <a:t>Snapchat</a:t>
            </a:r>
            <a:r>
              <a:rPr lang="en-US" sz="1900" dirty="0"/>
              <a:t>: currently no need for a </a:t>
            </a:r>
            <a:r>
              <a:rPr lang="en-US" sz="1900" dirty="0" smtClean="0"/>
              <a:t>Snapchat</a:t>
            </a:r>
          </a:p>
          <a:p>
            <a:pPr lvl="1">
              <a:lnSpc>
                <a:spcPct val="100000"/>
              </a:lnSpc>
              <a:buFont typeface="Arial" panose="020B0604020202020204" pitchFamily="34" charset="0"/>
              <a:buChar char="•"/>
            </a:pPr>
            <a:r>
              <a:rPr lang="en-US" sz="1900" u="sng" dirty="0" smtClean="0"/>
              <a:t>Pinterest</a:t>
            </a:r>
            <a:r>
              <a:rPr lang="en-US" sz="1900" dirty="0" smtClean="0"/>
              <a:t>: currently </a:t>
            </a:r>
            <a:r>
              <a:rPr lang="en-US" sz="1900" dirty="0"/>
              <a:t>no need for a </a:t>
            </a:r>
            <a:r>
              <a:rPr lang="en-US" sz="1900" dirty="0" smtClean="0"/>
              <a:t>Pinterest</a:t>
            </a:r>
            <a:endParaRPr lang="en-US" sz="1900" dirty="0"/>
          </a:p>
          <a:p>
            <a:endParaRPr lang="en-US" dirty="0"/>
          </a:p>
        </p:txBody>
      </p:sp>
    </p:spTree>
    <p:extLst>
      <p:ext uri="{BB962C8B-B14F-4D97-AF65-F5344CB8AC3E}">
        <p14:creationId xmlns:p14="http://schemas.microsoft.com/office/powerpoint/2010/main" val="4017634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Analysis of current</a:t>
            </a:r>
            <a:br>
              <a:rPr lang="en-US" dirty="0"/>
            </a:br>
            <a:r>
              <a:rPr lang="en-US" dirty="0"/>
              <a:t>social media </a:t>
            </a:r>
            <a:r>
              <a:rPr lang="en-US" dirty="0" smtClean="0"/>
              <a:t>platforms: </a:t>
            </a:r>
            <a:r>
              <a:rPr lang="en-US" u="sng" dirty="0" smtClean="0"/>
              <a:t>FACEBOOK</a:t>
            </a:r>
            <a:endParaRPr lang="en-US" u="sng" dirty="0"/>
          </a:p>
        </p:txBody>
      </p:sp>
      <p:sp>
        <p:nvSpPr>
          <p:cNvPr id="3" name="Content Placeholder 2"/>
          <p:cNvSpPr>
            <a:spLocks noGrp="1"/>
          </p:cNvSpPr>
          <p:nvPr>
            <p:ph idx="1"/>
          </p:nvPr>
        </p:nvSpPr>
        <p:spPr>
          <a:xfrm>
            <a:off x="1251678" y="1874517"/>
            <a:ext cx="5203986" cy="4535427"/>
          </a:xfrm>
        </p:spPr>
        <p:txBody>
          <a:bodyPr>
            <a:noAutofit/>
          </a:bodyPr>
          <a:lstStyle/>
          <a:p>
            <a:pPr>
              <a:lnSpc>
                <a:spcPct val="100000"/>
              </a:lnSpc>
            </a:pPr>
            <a:r>
              <a:rPr lang="en-US" b="1" dirty="0" smtClean="0"/>
              <a:t>2,975 </a:t>
            </a:r>
            <a:r>
              <a:rPr lang="en-US" b="1" dirty="0"/>
              <a:t>likes</a:t>
            </a:r>
            <a:r>
              <a:rPr lang="en-US" dirty="0"/>
              <a:t>; most </a:t>
            </a:r>
            <a:r>
              <a:rPr lang="en-US" dirty="0" smtClean="0"/>
              <a:t>come </a:t>
            </a:r>
            <a:r>
              <a:rPr lang="en-US" dirty="0"/>
              <a:t>from people </a:t>
            </a:r>
            <a:r>
              <a:rPr lang="en-US" dirty="0" smtClean="0"/>
              <a:t>who search the Iowa JPEC page</a:t>
            </a:r>
          </a:p>
          <a:p>
            <a:pPr>
              <a:lnSpc>
                <a:spcPct val="100000"/>
              </a:lnSpc>
            </a:pPr>
            <a:r>
              <a:rPr lang="en-US" b="1" dirty="0" smtClean="0"/>
              <a:t>Average monthly reach*: </a:t>
            </a:r>
            <a:r>
              <a:rPr lang="en-US" dirty="0" smtClean="0"/>
              <a:t>206</a:t>
            </a:r>
          </a:p>
          <a:p>
            <a:pPr>
              <a:lnSpc>
                <a:spcPct val="100000"/>
              </a:lnSpc>
            </a:pPr>
            <a:r>
              <a:rPr lang="en-US" b="1" dirty="0"/>
              <a:t>Activity: </a:t>
            </a:r>
            <a:r>
              <a:rPr lang="en-US" dirty="0"/>
              <a:t>waves of interaction reflected in post reach</a:t>
            </a:r>
          </a:p>
          <a:p>
            <a:pPr>
              <a:lnSpc>
                <a:spcPct val="100000"/>
              </a:lnSpc>
            </a:pPr>
            <a:r>
              <a:rPr lang="en-US" b="1" dirty="0" smtClean="0"/>
              <a:t>Audience</a:t>
            </a:r>
            <a:r>
              <a:rPr lang="en-US" b="1" dirty="0"/>
              <a:t>: </a:t>
            </a:r>
            <a:r>
              <a:rPr lang="en-US" dirty="0"/>
              <a:t>ages18-34, even mix between male and </a:t>
            </a:r>
            <a:r>
              <a:rPr lang="en-US" dirty="0" smtClean="0"/>
              <a:t>female</a:t>
            </a:r>
          </a:p>
          <a:p>
            <a:pPr>
              <a:lnSpc>
                <a:spcPct val="100000"/>
              </a:lnSpc>
            </a:pPr>
            <a:r>
              <a:rPr lang="en-US" b="1" dirty="0" smtClean="0"/>
              <a:t>Peak times to post: </a:t>
            </a:r>
            <a:r>
              <a:rPr lang="en-US" dirty="0" smtClean="0"/>
              <a:t>9 am-12 pm and 7-9pm on Wednesdays, Thursdays and Fridays</a:t>
            </a:r>
            <a:endParaRPr lang="en-US" dirty="0"/>
          </a:p>
          <a:p>
            <a:pPr>
              <a:lnSpc>
                <a:spcPct val="100000"/>
              </a:lnSpc>
            </a:pPr>
            <a:r>
              <a:rPr lang="en-US" i="1" dirty="0" smtClean="0"/>
              <a:t>Getting </a:t>
            </a:r>
            <a:r>
              <a:rPr lang="en-US" i="1" dirty="0"/>
              <a:t>“shares” on posts is most effective way to increase reach, engagement, and “reactions</a:t>
            </a:r>
            <a:r>
              <a:rPr lang="en-US" i="1" dirty="0" smtClean="0"/>
              <a:t>”</a:t>
            </a:r>
          </a:p>
          <a:p>
            <a:pPr marL="0" indent="0">
              <a:lnSpc>
                <a:spcPct val="100000"/>
              </a:lnSpc>
              <a:buNone/>
            </a:pPr>
            <a:endParaRPr lang="en-US" sz="1050" dirty="0"/>
          </a:p>
          <a:p>
            <a:pPr marL="0" indent="0">
              <a:lnSpc>
                <a:spcPct val="100000"/>
              </a:lnSpc>
              <a:buNone/>
            </a:pPr>
            <a:r>
              <a:rPr lang="en-US" sz="1400" dirty="0" smtClean="0"/>
              <a:t>*(</a:t>
            </a:r>
            <a:r>
              <a:rPr lang="en-US" sz="1400" dirty="0"/>
              <a:t>for the period of January 25 – </a:t>
            </a:r>
            <a:r>
              <a:rPr lang="en-US" sz="1400" dirty="0" smtClean="0"/>
              <a:t>May 3 2018)</a:t>
            </a:r>
            <a:endParaRPr lang="en-US" sz="1400" dirty="0"/>
          </a:p>
        </p:txBody>
      </p:sp>
      <p:pic>
        <p:nvPicPr>
          <p:cNvPr id="5" name="Picture 4">
            <a:extLst>
              <a:ext uri="{FF2B5EF4-FFF2-40B4-BE49-F238E27FC236}">
                <a16:creationId xmlns:a16="http://schemas.microsoft.com/office/drawing/2014/main" id="{6FBFA886-0090-4FCD-96F7-DF9CE329D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041" y="2674144"/>
            <a:ext cx="5057959" cy="29910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14" y="840415"/>
            <a:ext cx="539496" cy="539496"/>
          </a:xfrm>
          <a:prstGeom prst="rect">
            <a:avLst/>
          </a:prstGeom>
        </p:spPr>
      </p:pic>
    </p:spTree>
    <p:extLst>
      <p:ext uri="{BB962C8B-B14F-4D97-AF65-F5344CB8AC3E}">
        <p14:creationId xmlns:p14="http://schemas.microsoft.com/office/powerpoint/2010/main" val="1979929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238185"/>
          </a:xfrm>
        </p:spPr>
        <p:txBody>
          <a:bodyPr>
            <a:normAutofit fontScale="90000"/>
          </a:bodyPr>
          <a:lstStyle/>
          <a:p>
            <a:r>
              <a:rPr lang="en-US" dirty="0" smtClean="0"/>
              <a:t>Best </a:t>
            </a:r>
            <a:r>
              <a:rPr lang="en-US" u="sng" dirty="0" smtClean="0"/>
              <a:t>Facebook</a:t>
            </a:r>
            <a:r>
              <a:rPr lang="en-US" dirty="0" smtClean="0"/>
              <a:t> practices:</a:t>
            </a:r>
            <a:br>
              <a:rPr lang="en-US" dirty="0" smtClean="0"/>
            </a:br>
            <a:r>
              <a:rPr lang="en-US" dirty="0" smtClean="0"/>
              <a:t>Some Do</a:t>
            </a:r>
            <a:r>
              <a:rPr lang="en-US" sz="4000" dirty="0" smtClean="0"/>
              <a:t>s</a:t>
            </a:r>
            <a:r>
              <a:rPr lang="en-US" dirty="0" smtClean="0"/>
              <a:t> &amp; Don't</a:t>
            </a:r>
            <a:r>
              <a:rPr lang="en-US" sz="4000" dirty="0" smtClean="0"/>
              <a:t>s</a:t>
            </a:r>
            <a:endParaRPr lang="en-US" sz="4000" dirty="0"/>
          </a:p>
        </p:txBody>
      </p:sp>
      <p:sp>
        <p:nvSpPr>
          <p:cNvPr id="3" name="Content Placeholder 2"/>
          <p:cNvSpPr>
            <a:spLocks noGrp="1"/>
          </p:cNvSpPr>
          <p:nvPr>
            <p:ph idx="1"/>
          </p:nvPr>
        </p:nvSpPr>
        <p:spPr>
          <a:xfrm>
            <a:off x="1251678" y="1620570"/>
            <a:ext cx="10635522" cy="4977153"/>
          </a:xfrm>
        </p:spPr>
        <p:txBody>
          <a:bodyPr>
            <a:noAutofit/>
          </a:bodyPr>
          <a:lstStyle/>
          <a:p>
            <a:pPr marL="0" indent="0">
              <a:lnSpc>
                <a:spcPct val="100000"/>
              </a:lnSpc>
              <a:buNone/>
            </a:pPr>
            <a:r>
              <a:rPr lang="en-US" sz="1450" b="1" dirty="0" smtClean="0"/>
              <a:t>DO:</a:t>
            </a:r>
          </a:p>
          <a:p>
            <a:pPr>
              <a:lnSpc>
                <a:spcPct val="100000"/>
              </a:lnSpc>
            </a:pPr>
            <a:r>
              <a:rPr lang="en-US" sz="1450" dirty="0"/>
              <a:t>E</a:t>
            </a:r>
            <a:r>
              <a:rPr lang="en-US" sz="1450" dirty="0" smtClean="0"/>
              <a:t>ngage the audience by creating content that is interesting and easy to share. Shares are the best way to increase reach, and this makes posts relevant.</a:t>
            </a:r>
          </a:p>
          <a:p>
            <a:pPr>
              <a:lnSpc>
                <a:spcPct val="100000"/>
              </a:lnSpc>
            </a:pPr>
            <a:r>
              <a:rPr lang="en-US" sz="1450" dirty="0" smtClean="0"/>
              <a:t>Post 3-5 times/week for optimal interactions and page reach.</a:t>
            </a:r>
          </a:p>
          <a:p>
            <a:pPr>
              <a:lnSpc>
                <a:spcPct val="100000"/>
              </a:lnSpc>
            </a:pPr>
            <a:r>
              <a:rPr lang="en-US" sz="1450" dirty="0" smtClean="0"/>
              <a:t>Invest in paid media as needed to promote events and posts. Facebook’s rapidly changing algorithms have recently made people’s newsfeed more focused on family and friends posts than business posts. “Boosting” posts occasionally can increase Iowa JPEC’s visibility.</a:t>
            </a:r>
          </a:p>
          <a:p>
            <a:pPr marL="0" indent="0">
              <a:lnSpc>
                <a:spcPct val="100000"/>
              </a:lnSpc>
              <a:buNone/>
            </a:pPr>
            <a:r>
              <a:rPr lang="en-US" sz="1450" b="1" dirty="0" smtClean="0"/>
              <a:t>DON’T:</a:t>
            </a:r>
          </a:p>
          <a:p>
            <a:pPr>
              <a:lnSpc>
                <a:spcPct val="100000"/>
              </a:lnSpc>
            </a:pPr>
            <a:r>
              <a:rPr lang="en-US" sz="1450" dirty="0" smtClean="0"/>
              <a:t>Use hashtags – Facebook will identify this as spam.</a:t>
            </a:r>
          </a:p>
          <a:p>
            <a:pPr>
              <a:lnSpc>
                <a:spcPct val="100000"/>
              </a:lnSpc>
            </a:pPr>
            <a:r>
              <a:rPr lang="en-US" sz="1450" dirty="0" smtClean="0"/>
              <a:t>Use language like “tag a friend…” or “Share this to win…” – Facebook will identify this as spam.</a:t>
            </a:r>
          </a:p>
          <a:p>
            <a:pPr>
              <a:lnSpc>
                <a:spcPct val="100000"/>
              </a:lnSpc>
            </a:pPr>
            <a:r>
              <a:rPr lang="en-US" sz="1450" dirty="0" smtClean="0"/>
              <a:t>Blast content with no strategy – especially during time that we have a lot to promote. Facebook is a cluttered platform, so spacing content out just right is important.</a:t>
            </a:r>
            <a:endParaRPr lang="en-US" sz="1450" dirty="0"/>
          </a:p>
          <a:p>
            <a:pPr marL="0" indent="0">
              <a:lnSpc>
                <a:spcPct val="100000"/>
              </a:lnSpc>
              <a:buNone/>
            </a:pPr>
            <a:r>
              <a:rPr lang="en-US" sz="1450" b="1" dirty="0" smtClean="0"/>
              <a:t>TIP:</a:t>
            </a:r>
          </a:p>
          <a:p>
            <a:pPr marL="0" indent="0">
              <a:lnSpc>
                <a:spcPct val="100000"/>
              </a:lnSpc>
              <a:buNone/>
            </a:pPr>
            <a:r>
              <a:rPr lang="en-US" sz="1450" dirty="0" smtClean="0"/>
              <a:t>Facebook is an older platform that is predicted to “die”, but UI students are still relatively active on Facebook and use it to collect information. Students and recent graduates want to stay connected with our programs because </a:t>
            </a:r>
            <a:r>
              <a:rPr lang="en-US" sz="1450" dirty="0" smtClean="0"/>
              <a:t>Iowa JPEC has</a:t>
            </a:r>
            <a:r>
              <a:rPr lang="en-US" sz="1450" dirty="0" smtClean="0"/>
              <a:t> </a:t>
            </a:r>
            <a:r>
              <a:rPr lang="en-US" sz="1450" dirty="0" smtClean="0"/>
              <a:t>cool events and </a:t>
            </a:r>
            <a:r>
              <a:rPr lang="en-US" sz="1450" dirty="0" smtClean="0"/>
              <a:t>competitions </a:t>
            </a:r>
            <a:r>
              <a:rPr lang="en-US" sz="1450" dirty="0" smtClean="0"/>
              <a:t>and </a:t>
            </a:r>
            <a:r>
              <a:rPr lang="en-US" sz="1450" dirty="0" smtClean="0"/>
              <a:t>is</a:t>
            </a:r>
            <a:r>
              <a:rPr lang="en-US" sz="1450" dirty="0" smtClean="0"/>
              <a:t> </a:t>
            </a:r>
            <a:r>
              <a:rPr lang="en-US" sz="1450" dirty="0" smtClean="0"/>
              <a:t>supportive of </a:t>
            </a:r>
            <a:r>
              <a:rPr lang="en-US" sz="1450" dirty="0" smtClean="0"/>
              <a:t>program </a:t>
            </a:r>
            <a:r>
              <a:rPr lang="en-US" sz="1450" dirty="0" smtClean="0"/>
              <a:t>members. </a:t>
            </a:r>
            <a:r>
              <a:rPr lang="en-US" sz="1450" dirty="0" smtClean="0"/>
              <a:t>Aim </a:t>
            </a:r>
            <a:r>
              <a:rPr lang="en-US" sz="1450" dirty="0" smtClean="0"/>
              <a:t>to increase connections with current students </a:t>
            </a:r>
            <a:r>
              <a:rPr lang="en-US" sz="1450" i="1" dirty="0" smtClean="0"/>
              <a:t>and</a:t>
            </a:r>
            <a:r>
              <a:rPr lang="en-US" sz="1450" dirty="0" smtClean="0"/>
              <a:t> young alum so they follow Iowa JPEC for </a:t>
            </a:r>
            <a:r>
              <a:rPr lang="en-US" sz="1450" dirty="0" smtClean="0"/>
              <a:t>life.</a:t>
            </a:r>
          </a:p>
          <a:p>
            <a:pPr marL="0" indent="0">
              <a:lnSpc>
                <a:spcPct val="100000"/>
              </a:lnSpc>
              <a:buNone/>
            </a:pPr>
            <a:r>
              <a:rPr lang="en-US" sz="1450" b="1" dirty="0" smtClean="0"/>
              <a:t>Tip:</a:t>
            </a:r>
          </a:p>
          <a:p>
            <a:pPr marL="0" indent="0">
              <a:lnSpc>
                <a:spcPct val="100000"/>
              </a:lnSpc>
              <a:buNone/>
            </a:pPr>
            <a:r>
              <a:rPr lang="en-US" sz="1450" dirty="0" smtClean="0"/>
              <a:t>Follow the 70/30 rule – maintain 70% engaging and interactive content, and 30% promotional content.</a:t>
            </a:r>
            <a:endParaRPr lang="en-US" sz="145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14" y="840415"/>
            <a:ext cx="539496" cy="539496"/>
          </a:xfrm>
          <a:prstGeom prst="rect">
            <a:avLst/>
          </a:prstGeom>
        </p:spPr>
      </p:pic>
    </p:spTree>
    <p:extLst>
      <p:ext uri="{BB962C8B-B14F-4D97-AF65-F5344CB8AC3E}">
        <p14:creationId xmlns:p14="http://schemas.microsoft.com/office/powerpoint/2010/main" val="2696554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E6B6-3ECD-4CE0-AE11-4B879AD2AC05}"/>
              </a:ext>
            </a:extLst>
          </p:cNvPr>
          <p:cNvSpPr>
            <a:spLocks noGrp="1"/>
          </p:cNvSpPr>
          <p:nvPr>
            <p:ph type="title"/>
          </p:nvPr>
        </p:nvSpPr>
        <p:spPr/>
        <p:txBody>
          <a:bodyPr/>
          <a:lstStyle/>
          <a:p>
            <a:r>
              <a:rPr lang="en-US" dirty="0"/>
              <a:t>Analysis of current</a:t>
            </a:r>
            <a:br>
              <a:rPr lang="en-US" dirty="0"/>
            </a:br>
            <a:r>
              <a:rPr lang="en-US" dirty="0"/>
              <a:t>social media </a:t>
            </a:r>
            <a:r>
              <a:rPr lang="en-US" dirty="0" smtClean="0"/>
              <a:t>platforms: </a:t>
            </a:r>
            <a:r>
              <a:rPr lang="en-US" u="sng" dirty="0" smtClean="0"/>
              <a:t>twitter</a:t>
            </a:r>
            <a:endParaRPr lang="en-US" u="sng" dirty="0"/>
          </a:p>
        </p:txBody>
      </p:sp>
      <p:sp>
        <p:nvSpPr>
          <p:cNvPr id="3" name="Content Placeholder 2">
            <a:extLst>
              <a:ext uri="{FF2B5EF4-FFF2-40B4-BE49-F238E27FC236}">
                <a16:creationId xmlns:a16="http://schemas.microsoft.com/office/drawing/2014/main" id="{1503D919-1A87-4B08-B043-8E02C8EA363F}"/>
              </a:ext>
            </a:extLst>
          </p:cNvPr>
          <p:cNvSpPr>
            <a:spLocks noGrp="1"/>
          </p:cNvSpPr>
          <p:nvPr>
            <p:ph idx="1"/>
          </p:nvPr>
        </p:nvSpPr>
        <p:spPr>
          <a:xfrm>
            <a:off x="1251678" y="2331719"/>
            <a:ext cx="4984530" cy="3799795"/>
          </a:xfrm>
        </p:spPr>
        <p:txBody>
          <a:bodyPr>
            <a:noAutofit/>
          </a:bodyPr>
          <a:lstStyle/>
          <a:p>
            <a:pPr>
              <a:lnSpc>
                <a:spcPct val="100000"/>
              </a:lnSpc>
            </a:pPr>
            <a:r>
              <a:rPr lang="en-US" b="1" dirty="0" smtClean="0"/>
              <a:t>2,784 </a:t>
            </a:r>
            <a:r>
              <a:rPr lang="en-US" b="1" dirty="0"/>
              <a:t>followers </a:t>
            </a:r>
            <a:r>
              <a:rPr lang="en-US" dirty="0"/>
              <a:t>(students, businesses, JPEC </a:t>
            </a:r>
            <a:r>
              <a:rPr lang="en-US" dirty="0" smtClean="0"/>
              <a:t>affiliates)</a:t>
            </a:r>
          </a:p>
          <a:p>
            <a:pPr lvl="1">
              <a:lnSpc>
                <a:spcPct val="100000"/>
              </a:lnSpc>
              <a:buFont typeface="Courier New" panose="02070309020205020404" pitchFamily="49" charset="0"/>
              <a:buChar char="o"/>
            </a:pPr>
            <a:r>
              <a:rPr lang="en-US" dirty="0" smtClean="0"/>
              <a:t>Organize and use lists to </a:t>
            </a:r>
            <a:r>
              <a:rPr lang="en-US" dirty="0"/>
              <a:t>better target</a:t>
            </a:r>
          </a:p>
          <a:p>
            <a:pPr>
              <a:lnSpc>
                <a:spcPct val="100000"/>
              </a:lnSpc>
            </a:pPr>
            <a:r>
              <a:rPr lang="en-US" dirty="0"/>
              <a:t>Following 1,062</a:t>
            </a:r>
          </a:p>
          <a:p>
            <a:pPr>
              <a:lnSpc>
                <a:spcPct val="100000"/>
              </a:lnSpc>
            </a:pPr>
            <a:r>
              <a:rPr lang="en-US" b="1" dirty="0"/>
              <a:t>Audience: </a:t>
            </a:r>
            <a:r>
              <a:rPr lang="en-US" dirty="0"/>
              <a:t>more </a:t>
            </a:r>
            <a:r>
              <a:rPr lang="en-US" dirty="0" smtClean="0"/>
              <a:t>male (62%) </a:t>
            </a:r>
            <a:r>
              <a:rPr lang="en-US" dirty="0"/>
              <a:t>than </a:t>
            </a:r>
            <a:r>
              <a:rPr lang="en-US" dirty="0" smtClean="0"/>
              <a:t>female (38%), </a:t>
            </a:r>
            <a:r>
              <a:rPr lang="en-US" dirty="0"/>
              <a:t>interested in business and technology</a:t>
            </a:r>
          </a:p>
          <a:p>
            <a:pPr>
              <a:lnSpc>
                <a:spcPct val="100000"/>
              </a:lnSpc>
            </a:pPr>
            <a:r>
              <a:rPr lang="en-US" b="1" dirty="0" smtClean="0"/>
              <a:t>Top Tweets: </a:t>
            </a:r>
            <a:r>
              <a:rPr lang="en-US" dirty="0" smtClean="0">
                <a:hlinkClick r:id="rId2"/>
              </a:rPr>
              <a:t>Student ventures </a:t>
            </a:r>
            <a:r>
              <a:rPr lang="en-US" dirty="0" smtClean="0"/>
              <a:t>and competitions </a:t>
            </a:r>
            <a:r>
              <a:rPr lang="en-US" dirty="0"/>
              <a:t>and guest </a:t>
            </a:r>
            <a:r>
              <a:rPr lang="en-US" dirty="0" smtClean="0"/>
              <a:t>speakers; most engagements received when all </a:t>
            </a:r>
            <a:r>
              <a:rPr lang="en-US" dirty="0"/>
              <a:t>relevant groups are tagged</a:t>
            </a:r>
          </a:p>
        </p:txBody>
      </p:sp>
      <p:pic>
        <p:nvPicPr>
          <p:cNvPr id="4" name="Picture 3">
            <a:extLst>
              <a:ext uri="{FF2B5EF4-FFF2-40B4-BE49-F238E27FC236}">
                <a16:creationId xmlns:a16="http://schemas.microsoft.com/office/drawing/2014/main" id="{5B3D7F84-B23C-472B-9E89-06407F0CF31F}"/>
              </a:ext>
            </a:extLst>
          </p:cNvPr>
          <p:cNvPicPr>
            <a:picLocks noChangeAspect="1"/>
          </p:cNvPicPr>
          <p:nvPr/>
        </p:nvPicPr>
        <p:blipFill>
          <a:blip r:embed="rId3"/>
          <a:stretch>
            <a:fillRect/>
          </a:stretch>
        </p:blipFill>
        <p:spPr>
          <a:xfrm>
            <a:off x="6506941" y="2034077"/>
            <a:ext cx="4788966" cy="409743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980" t="6060" r="4346" b="9728"/>
          <a:stretch/>
        </p:blipFill>
        <p:spPr>
          <a:xfrm>
            <a:off x="523336" y="844787"/>
            <a:ext cx="557841" cy="512437"/>
          </a:xfrm>
          <a:prstGeom prst="rect">
            <a:avLst/>
          </a:prstGeom>
        </p:spPr>
      </p:pic>
      <p:sp>
        <p:nvSpPr>
          <p:cNvPr id="5" name="Oval 4"/>
          <p:cNvSpPr/>
          <p:nvPr/>
        </p:nvSpPr>
        <p:spPr>
          <a:xfrm>
            <a:off x="9738360" y="4498848"/>
            <a:ext cx="594360" cy="420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39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a</a:t>
            </a:r>
            <a:br>
              <a:rPr lang="en-US" dirty="0"/>
            </a:br>
            <a:r>
              <a:rPr lang="en-US" dirty="0"/>
              <a:t>social </a:t>
            </a:r>
            <a:r>
              <a:rPr lang="en-US" dirty="0" smtClean="0"/>
              <a:t>(media) </a:t>
            </a:r>
            <a:r>
              <a:rPr lang="en-US" dirty="0"/>
              <a:t>strategy?</a:t>
            </a:r>
          </a:p>
        </p:txBody>
      </p:sp>
      <p:sp>
        <p:nvSpPr>
          <p:cNvPr id="3" name="Content Placeholder 2"/>
          <p:cNvSpPr>
            <a:spLocks noGrp="1"/>
          </p:cNvSpPr>
          <p:nvPr>
            <p:ph idx="1"/>
          </p:nvPr>
        </p:nvSpPr>
        <p:spPr>
          <a:xfrm>
            <a:off x="1251678" y="2371281"/>
            <a:ext cx="10515600" cy="2115439"/>
          </a:xfrm>
        </p:spPr>
        <p:txBody>
          <a:bodyPr/>
          <a:lstStyle/>
          <a:p>
            <a:r>
              <a:rPr lang="en-US" dirty="0"/>
              <a:t>To quickly adapt to changes in the digital environment</a:t>
            </a:r>
          </a:p>
          <a:p>
            <a:r>
              <a:rPr lang="en-US" dirty="0"/>
              <a:t>To easily and consistently manage content</a:t>
            </a:r>
          </a:p>
          <a:p>
            <a:r>
              <a:rPr lang="en-US" dirty="0"/>
              <a:t>To effectively interact with audience on social media platforms</a:t>
            </a:r>
          </a:p>
          <a:p>
            <a:r>
              <a:rPr lang="en-US" dirty="0"/>
              <a:t>To become and leader and </a:t>
            </a:r>
            <a:r>
              <a:rPr lang="en-US" dirty="0" smtClean="0"/>
              <a:t>influencer </a:t>
            </a:r>
            <a:r>
              <a:rPr lang="en-US" dirty="0"/>
              <a:t>in entrepreneurship and innovation</a:t>
            </a:r>
          </a:p>
        </p:txBody>
      </p:sp>
    </p:spTree>
    <p:extLst>
      <p:ext uri="{BB962C8B-B14F-4D97-AF65-F5344CB8AC3E}">
        <p14:creationId xmlns:p14="http://schemas.microsoft.com/office/powerpoint/2010/main" val="801404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29"/>
          </a:xfrm>
        </p:spPr>
        <p:txBody>
          <a:bodyPr>
            <a:normAutofit/>
          </a:bodyPr>
          <a:lstStyle/>
          <a:p>
            <a:r>
              <a:rPr lang="en-US" dirty="0"/>
              <a:t>Best </a:t>
            </a:r>
            <a:r>
              <a:rPr lang="en-US" u="sng" dirty="0" smtClean="0"/>
              <a:t>Twitter</a:t>
            </a:r>
            <a:r>
              <a:rPr lang="en-US" dirty="0" smtClean="0"/>
              <a:t> practices</a:t>
            </a:r>
            <a:r>
              <a:rPr lang="en-US" dirty="0"/>
              <a:t>:</a:t>
            </a:r>
            <a:br>
              <a:rPr lang="en-US" dirty="0"/>
            </a:br>
            <a:r>
              <a:rPr lang="en-US" dirty="0"/>
              <a:t>Some Do</a:t>
            </a:r>
            <a:r>
              <a:rPr lang="en-US" sz="4000" dirty="0"/>
              <a:t>s</a:t>
            </a:r>
            <a:r>
              <a:rPr lang="en-US" dirty="0"/>
              <a:t> &amp; Don't</a:t>
            </a:r>
            <a:r>
              <a:rPr lang="en-US" sz="4000" dirty="0"/>
              <a:t>s</a:t>
            </a:r>
            <a:endParaRPr lang="en-US" dirty="0"/>
          </a:p>
        </p:txBody>
      </p:sp>
      <p:sp>
        <p:nvSpPr>
          <p:cNvPr id="3" name="Content Placeholder 2"/>
          <p:cNvSpPr>
            <a:spLocks noGrp="1"/>
          </p:cNvSpPr>
          <p:nvPr>
            <p:ph idx="1"/>
          </p:nvPr>
        </p:nvSpPr>
        <p:spPr>
          <a:xfrm>
            <a:off x="1251678" y="1792218"/>
            <a:ext cx="10644666" cy="5065782"/>
          </a:xfrm>
        </p:spPr>
        <p:txBody>
          <a:bodyPr>
            <a:noAutofit/>
          </a:bodyPr>
          <a:lstStyle/>
          <a:p>
            <a:pPr marL="0" indent="0">
              <a:lnSpc>
                <a:spcPct val="100000"/>
              </a:lnSpc>
              <a:buNone/>
            </a:pPr>
            <a:r>
              <a:rPr lang="en-US" sz="1500" b="1" dirty="0" smtClean="0"/>
              <a:t>DO:</a:t>
            </a:r>
          </a:p>
          <a:p>
            <a:pPr>
              <a:lnSpc>
                <a:spcPct val="100000"/>
              </a:lnSpc>
            </a:pPr>
            <a:r>
              <a:rPr lang="en-US" sz="1500" dirty="0" smtClean="0"/>
              <a:t>Post 3-ish times/day.</a:t>
            </a:r>
          </a:p>
          <a:p>
            <a:pPr>
              <a:lnSpc>
                <a:spcPct val="100000"/>
              </a:lnSpc>
            </a:pPr>
            <a:r>
              <a:rPr lang="en-US" sz="1500" dirty="0"/>
              <a:t>Use </a:t>
            </a:r>
            <a:r>
              <a:rPr lang="en-US" sz="1500" dirty="0" err="1"/>
              <a:t>Hootsuite</a:t>
            </a:r>
            <a:r>
              <a:rPr lang="en-US" sz="1500" dirty="0"/>
              <a:t> to schedule tweets. Posts in the afternoon (lunch breaks) and later in the day (when people get home from work or school) </a:t>
            </a:r>
            <a:r>
              <a:rPr lang="en-US" sz="1500" dirty="0" smtClean="0"/>
              <a:t>are typically more visible.</a:t>
            </a:r>
            <a:endParaRPr lang="en-US" sz="1500" dirty="0"/>
          </a:p>
          <a:p>
            <a:pPr>
              <a:lnSpc>
                <a:spcPct val="100000"/>
              </a:lnSpc>
            </a:pPr>
            <a:r>
              <a:rPr lang="en-US" sz="1500" dirty="0" smtClean="0"/>
              <a:t>Encourage using hashtags. This compiles information you can use for marketing materials later.</a:t>
            </a:r>
          </a:p>
          <a:p>
            <a:pPr>
              <a:lnSpc>
                <a:spcPct val="100000"/>
              </a:lnSpc>
            </a:pPr>
            <a:r>
              <a:rPr lang="en-US" sz="1500" dirty="0" smtClean="0"/>
              <a:t>Interact with other accounts by tagging them in tweets, retweeting and commenting on their content, and liking their materials.</a:t>
            </a:r>
          </a:p>
          <a:p>
            <a:pPr>
              <a:lnSpc>
                <a:spcPct val="100000"/>
              </a:lnSpc>
            </a:pPr>
            <a:r>
              <a:rPr lang="en-US" sz="1500" dirty="0" smtClean="0"/>
              <a:t>Always use a picture (or two!). Always.</a:t>
            </a:r>
          </a:p>
          <a:p>
            <a:pPr marL="0" indent="0">
              <a:lnSpc>
                <a:spcPct val="100000"/>
              </a:lnSpc>
              <a:buNone/>
            </a:pPr>
            <a:r>
              <a:rPr lang="en-US" sz="1500" b="1" dirty="0" smtClean="0"/>
              <a:t>DON’T:</a:t>
            </a:r>
          </a:p>
          <a:p>
            <a:pPr>
              <a:lnSpc>
                <a:spcPct val="100000"/>
              </a:lnSpc>
            </a:pPr>
            <a:r>
              <a:rPr lang="en-US" sz="1500" dirty="0" smtClean="0"/>
              <a:t>Feel obligated to use all 240 characters of a tweet. Tweets are meant to be skimmed; packing posts full of information turns people away from engaging with the content.</a:t>
            </a:r>
          </a:p>
          <a:p>
            <a:pPr>
              <a:lnSpc>
                <a:spcPct val="100000"/>
              </a:lnSpc>
            </a:pPr>
            <a:r>
              <a:rPr lang="en-US" sz="1500" dirty="0" smtClean="0"/>
              <a:t>Forget to check spelling! Tweets cannot be edited after they’ve been posted.</a:t>
            </a:r>
          </a:p>
          <a:p>
            <a:pPr marL="0" indent="0">
              <a:lnSpc>
                <a:spcPct val="100000"/>
              </a:lnSpc>
              <a:buNone/>
            </a:pPr>
            <a:r>
              <a:rPr lang="en-US" sz="1500" b="1" dirty="0" smtClean="0"/>
              <a:t>TIP:</a:t>
            </a:r>
          </a:p>
          <a:p>
            <a:pPr marL="0" indent="0">
              <a:lnSpc>
                <a:spcPct val="100000"/>
              </a:lnSpc>
              <a:buNone/>
            </a:pPr>
            <a:r>
              <a:rPr lang="en-US" sz="1500" dirty="0" smtClean="0"/>
              <a:t>People are more likely to follow brands and organizations on Twitter more than they are on Facebook. Twitter is the platform to really broadcast a variety of content.</a:t>
            </a:r>
          </a:p>
          <a:p>
            <a:pPr marL="0" indent="0">
              <a:lnSpc>
                <a:spcPct val="100000"/>
              </a:lnSpc>
              <a:buNone/>
            </a:pPr>
            <a:r>
              <a:rPr lang="en-US" sz="1500" b="1" dirty="0" smtClean="0"/>
              <a:t>TIP:</a:t>
            </a:r>
          </a:p>
          <a:p>
            <a:pPr marL="0" indent="0">
              <a:lnSpc>
                <a:spcPct val="100000"/>
              </a:lnSpc>
              <a:buNone/>
            </a:pPr>
            <a:r>
              <a:rPr lang="en-US" sz="1500" dirty="0" smtClean="0"/>
              <a:t>Twitter has created a “bookmarks” option so we can archive content we want to share at a later date. This could be useful to use during a slow time in our event and competition cycle.</a:t>
            </a:r>
            <a:endParaRPr lang="en-US" sz="15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980" t="6060" r="4346" b="9728"/>
          <a:stretch/>
        </p:blipFill>
        <p:spPr>
          <a:xfrm>
            <a:off x="523336" y="844787"/>
            <a:ext cx="557841" cy="512437"/>
          </a:xfrm>
          <a:prstGeom prst="rect">
            <a:avLst/>
          </a:prstGeom>
        </p:spPr>
      </p:pic>
    </p:spTree>
    <p:extLst>
      <p:ext uri="{BB962C8B-B14F-4D97-AF65-F5344CB8AC3E}">
        <p14:creationId xmlns:p14="http://schemas.microsoft.com/office/powerpoint/2010/main" val="1427672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351E-F6D1-4F56-8D08-35074809FB70}"/>
              </a:ext>
            </a:extLst>
          </p:cNvPr>
          <p:cNvSpPr>
            <a:spLocks noGrp="1"/>
          </p:cNvSpPr>
          <p:nvPr>
            <p:ph type="title"/>
          </p:nvPr>
        </p:nvSpPr>
        <p:spPr/>
        <p:txBody>
          <a:bodyPr/>
          <a:lstStyle/>
          <a:p>
            <a:r>
              <a:rPr lang="en-US" dirty="0"/>
              <a:t>Analysis of current</a:t>
            </a:r>
            <a:br>
              <a:rPr lang="en-US" dirty="0"/>
            </a:br>
            <a:r>
              <a:rPr lang="en-US" dirty="0"/>
              <a:t>social media </a:t>
            </a:r>
            <a:r>
              <a:rPr lang="en-US" dirty="0" smtClean="0"/>
              <a:t>platforms: </a:t>
            </a:r>
            <a:r>
              <a:rPr lang="en-US" u="sng" dirty="0" err="1" smtClean="0"/>
              <a:t>LINKEDin</a:t>
            </a:r>
            <a:endParaRPr lang="en-US" u="sng" dirty="0"/>
          </a:p>
        </p:txBody>
      </p:sp>
      <p:sp>
        <p:nvSpPr>
          <p:cNvPr id="3" name="Content Placeholder 2">
            <a:extLst>
              <a:ext uri="{FF2B5EF4-FFF2-40B4-BE49-F238E27FC236}">
                <a16:creationId xmlns:a16="http://schemas.microsoft.com/office/drawing/2014/main" id="{0AE753FC-58DA-4F5D-B8CC-B20824664CC4}"/>
              </a:ext>
            </a:extLst>
          </p:cNvPr>
          <p:cNvSpPr>
            <a:spLocks noGrp="1"/>
          </p:cNvSpPr>
          <p:nvPr>
            <p:ph idx="1"/>
          </p:nvPr>
        </p:nvSpPr>
        <p:spPr>
          <a:xfrm>
            <a:off x="1351628" y="2005473"/>
            <a:ext cx="4353594" cy="4713209"/>
          </a:xfrm>
        </p:spPr>
        <p:txBody>
          <a:bodyPr>
            <a:noAutofit/>
          </a:bodyPr>
          <a:lstStyle/>
          <a:p>
            <a:r>
              <a:rPr lang="en-US" b="1" dirty="0" smtClean="0"/>
              <a:t>One account, three profiles…: </a:t>
            </a:r>
            <a:r>
              <a:rPr lang="en-US" dirty="0" smtClean="0"/>
              <a:t>one account </a:t>
            </a:r>
            <a:r>
              <a:rPr lang="en-US" dirty="0"/>
              <a:t>set up as a “person”; </a:t>
            </a:r>
            <a:r>
              <a:rPr lang="en-US" dirty="0" smtClean="0"/>
              <a:t> one page set up as a school, one page set up as a company… Do we </a:t>
            </a:r>
            <a:r>
              <a:rPr lang="en-US" dirty="0" smtClean="0"/>
              <a:t>need </a:t>
            </a:r>
            <a:r>
              <a:rPr lang="en-US" dirty="0"/>
              <a:t>to </a:t>
            </a:r>
            <a:r>
              <a:rPr lang="en-US" dirty="0" smtClean="0"/>
              <a:t>consolidate?</a:t>
            </a:r>
          </a:p>
          <a:p>
            <a:pPr lvl="1">
              <a:buFont typeface="Courier New" panose="02070309020205020404" pitchFamily="49" charset="0"/>
              <a:buChar char="o"/>
            </a:pPr>
            <a:r>
              <a:rPr lang="en-US" dirty="0" smtClean="0"/>
              <a:t>If keeping multiple pages, define specific uses for each</a:t>
            </a:r>
            <a:endParaRPr lang="en-US" dirty="0"/>
          </a:p>
          <a:p>
            <a:r>
              <a:rPr lang="en-US" dirty="0"/>
              <a:t>Analyze connections</a:t>
            </a:r>
          </a:p>
          <a:p>
            <a:r>
              <a:rPr lang="en-US" dirty="0"/>
              <a:t>More activity on </a:t>
            </a:r>
            <a:r>
              <a:rPr lang="en-US" dirty="0" smtClean="0"/>
              <a:t>page </a:t>
            </a:r>
            <a:r>
              <a:rPr lang="en-US" dirty="0"/>
              <a:t>set up like a “</a:t>
            </a:r>
            <a:r>
              <a:rPr lang="en-US" dirty="0" smtClean="0"/>
              <a:t>person”, but nothing </a:t>
            </a:r>
            <a:r>
              <a:rPr lang="en-US" dirty="0"/>
              <a:t>posted since </a:t>
            </a:r>
            <a:r>
              <a:rPr lang="en-US" dirty="0" smtClean="0"/>
              <a:t>July </a:t>
            </a:r>
            <a:r>
              <a:rPr lang="en-US" dirty="0"/>
              <a:t>3, </a:t>
            </a:r>
            <a:r>
              <a:rPr lang="en-US" dirty="0" smtClean="0"/>
              <a:t>2015</a:t>
            </a:r>
          </a:p>
          <a:p>
            <a:r>
              <a:rPr lang="en-US" dirty="0" smtClean="0"/>
              <a:t>More likes on page set up as a school (253 followers as of May 3, 2018)</a:t>
            </a:r>
            <a:endParaRPr lang="en-US" dirty="0"/>
          </a:p>
        </p:txBody>
      </p:sp>
      <p:pic>
        <p:nvPicPr>
          <p:cNvPr id="5" name="Picture 4">
            <a:extLst>
              <a:ext uri="{FF2B5EF4-FFF2-40B4-BE49-F238E27FC236}">
                <a16:creationId xmlns:a16="http://schemas.microsoft.com/office/drawing/2014/main" id="{CEDBE8CF-133E-4836-8433-249466853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0013" y="2070014"/>
            <a:ext cx="3579364" cy="2858946"/>
          </a:xfrm>
          <a:prstGeom prst="rect">
            <a:avLst/>
          </a:prstGeom>
        </p:spPr>
      </p:pic>
      <p:pic>
        <p:nvPicPr>
          <p:cNvPr id="7" name="Picture 6">
            <a:extLst>
              <a:ext uri="{FF2B5EF4-FFF2-40B4-BE49-F238E27FC236}">
                <a16:creationId xmlns:a16="http://schemas.microsoft.com/office/drawing/2014/main" id="{FAE8251B-D7F2-40F4-867F-57FF33443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785" y="4034238"/>
            <a:ext cx="3494215" cy="268444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695" t="5941" r="3179" b="6006"/>
          <a:stretch/>
        </p:blipFill>
        <p:spPr>
          <a:xfrm>
            <a:off x="547036" y="844787"/>
            <a:ext cx="547379" cy="512064"/>
          </a:xfrm>
          <a:prstGeom prst="rect">
            <a:avLst/>
          </a:prstGeom>
        </p:spPr>
      </p:pic>
    </p:spTree>
    <p:extLst>
      <p:ext uri="{BB962C8B-B14F-4D97-AF65-F5344CB8AC3E}">
        <p14:creationId xmlns:p14="http://schemas.microsoft.com/office/powerpoint/2010/main" val="2187276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a:t>
            </a:r>
            <a:r>
              <a:rPr lang="en-US" u="sng" dirty="0" err="1" smtClean="0"/>
              <a:t>Linkedin</a:t>
            </a:r>
            <a:r>
              <a:rPr lang="en-US" dirty="0" smtClean="0"/>
              <a:t> </a:t>
            </a:r>
            <a:r>
              <a:rPr lang="en-US" dirty="0"/>
              <a:t>practices:</a:t>
            </a:r>
            <a:br>
              <a:rPr lang="en-US" dirty="0"/>
            </a:br>
            <a:r>
              <a:rPr lang="en-US" dirty="0"/>
              <a:t>Some Do</a:t>
            </a:r>
            <a:r>
              <a:rPr lang="en-US" sz="4000" dirty="0"/>
              <a:t>s</a:t>
            </a:r>
            <a:r>
              <a:rPr lang="en-US" dirty="0"/>
              <a:t> &amp; Don't</a:t>
            </a:r>
            <a:r>
              <a:rPr lang="en-US" sz="4000" dirty="0"/>
              <a:t>s</a:t>
            </a:r>
            <a:endParaRPr lang="en-US" dirty="0"/>
          </a:p>
        </p:txBody>
      </p:sp>
      <p:sp>
        <p:nvSpPr>
          <p:cNvPr id="3" name="Content Placeholder 2"/>
          <p:cNvSpPr>
            <a:spLocks noGrp="1"/>
          </p:cNvSpPr>
          <p:nvPr>
            <p:ph idx="1"/>
          </p:nvPr>
        </p:nvSpPr>
        <p:spPr>
          <a:xfrm>
            <a:off x="1251678" y="1874517"/>
            <a:ext cx="10653810" cy="4359243"/>
          </a:xfrm>
        </p:spPr>
        <p:txBody>
          <a:bodyPr>
            <a:noAutofit/>
          </a:bodyPr>
          <a:lstStyle/>
          <a:p>
            <a:pPr marL="0" indent="0">
              <a:lnSpc>
                <a:spcPct val="100000"/>
              </a:lnSpc>
              <a:buNone/>
            </a:pPr>
            <a:r>
              <a:rPr lang="en-US" sz="1600" b="1" dirty="0" smtClean="0"/>
              <a:t>DO:</a:t>
            </a:r>
          </a:p>
          <a:p>
            <a:pPr>
              <a:lnSpc>
                <a:spcPct val="100000"/>
              </a:lnSpc>
            </a:pPr>
            <a:r>
              <a:rPr lang="en-US" sz="1600" dirty="0" smtClean="0"/>
              <a:t>Be active on LinkedIn! To start, make a goal to post monthly or weekly and track progress from there. Develop a helpful and friendly voice</a:t>
            </a:r>
            <a:r>
              <a:rPr lang="en-US" sz="1600" dirty="0" smtClean="0"/>
              <a:t>.</a:t>
            </a:r>
          </a:p>
          <a:p>
            <a:pPr>
              <a:lnSpc>
                <a:spcPct val="100000"/>
              </a:lnSpc>
            </a:pPr>
            <a:r>
              <a:rPr lang="en-US" sz="1600" dirty="0" smtClean="0"/>
              <a:t>Target your posts – by language, geography, job, industry, university, etc.</a:t>
            </a:r>
            <a:endParaRPr lang="en-US" sz="1600" dirty="0" smtClean="0"/>
          </a:p>
          <a:p>
            <a:pPr>
              <a:lnSpc>
                <a:spcPct val="100000"/>
              </a:lnSpc>
            </a:pPr>
            <a:r>
              <a:rPr lang="en-US" sz="1600" dirty="0" smtClean="0"/>
              <a:t>Engage with students and prospective students on this platform.</a:t>
            </a:r>
          </a:p>
          <a:p>
            <a:pPr>
              <a:lnSpc>
                <a:spcPct val="100000"/>
              </a:lnSpc>
            </a:pPr>
            <a:r>
              <a:rPr lang="en-US" sz="1600" dirty="0" smtClean="0"/>
              <a:t>Go </a:t>
            </a:r>
            <a:r>
              <a:rPr lang="en-US" sz="1600" dirty="0" smtClean="0"/>
              <a:t>through connections and measure value of people we are connected with.</a:t>
            </a:r>
          </a:p>
          <a:p>
            <a:pPr>
              <a:lnSpc>
                <a:spcPct val="100000"/>
              </a:lnSpc>
            </a:pPr>
            <a:r>
              <a:rPr lang="en-US" sz="1600" dirty="0" smtClean="0"/>
              <a:t>Use page set up as a company as a recruitment portal for students and business owners. The company page can also be used to showcase our brand and post jobs.</a:t>
            </a:r>
          </a:p>
          <a:p>
            <a:pPr>
              <a:lnSpc>
                <a:spcPct val="100000"/>
              </a:lnSpc>
            </a:pPr>
            <a:r>
              <a:rPr lang="en-US" sz="1600" dirty="0" smtClean="0"/>
              <a:t>Interact with other’s posts on the homepage. This will increase our reach and help Iowa JPEC connect with other entrepreneurial individuals and organizations.</a:t>
            </a:r>
          </a:p>
          <a:p>
            <a:pPr marL="0" indent="0">
              <a:lnSpc>
                <a:spcPct val="100000"/>
              </a:lnSpc>
              <a:buNone/>
            </a:pPr>
            <a:r>
              <a:rPr lang="en-US" sz="1600" b="1" dirty="0" smtClean="0"/>
              <a:t>DON’T:</a:t>
            </a:r>
          </a:p>
          <a:p>
            <a:pPr>
              <a:lnSpc>
                <a:spcPct val="100000"/>
              </a:lnSpc>
            </a:pPr>
            <a:r>
              <a:rPr lang="en-US" sz="1600" dirty="0" smtClean="0"/>
              <a:t>Not be active on LinkedIn!</a:t>
            </a:r>
          </a:p>
          <a:p>
            <a:pPr marL="0" indent="0">
              <a:lnSpc>
                <a:spcPct val="100000"/>
              </a:lnSpc>
              <a:buNone/>
            </a:pPr>
            <a:r>
              <a:rPr lang="en-US" sz="1600" b="1" dirty="0" smtClean="0"/>
              <a:t>TIP:</a:t>
            </a:r>
          </a:p>
          <a:p>
            <a:pPr marL="0" indent="0">
              <a:lnSpc>
                <a:spcPct val="100000"/>
              </a:lnSpc>
              <a:buNone/>
            </a:pPr>
            <a:r>
              <a:rPr lang="en-US" sz="1600" dirty="0" smtClean="0"/>
              <a:t>LinkedIn was created before Facebook and therefor has more established roots and a focused purpose: to connect professionals. A goal of ours within the next year should be to organize our profiles and become active on LinkedIn.</a:t>
            </a:r>
            <a:endParaRPr lang="en-US" sz="1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95" t="5941" r="3179" b="6006"/>
          <a:stretch/>
        </p:blipFill>
        <p:spPr>
          <a:xfrm>
            <a:off x="547036" y="844787"/>
            <a:ext cx="547379" cy="512064"/>
          </a:xfrm>
          <a:prstGeom prst="rect">
            <a:avLst/>
          </a:prstGeom>
        </p:spPr>
      </p:pic>
    </p:spTree>
    <p:extLst>
      <p:ext uri="{BB962C8B-B14F-4D97-AF65-F5344CB8AC3E}">
        <p14:creationId xmlns:p14="http://schemas.microsoft.com/office/powerpoint/2010/main" val="1702970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3A2A-6C51-444D-901B-E9ACECD7CE19}"/>
              </a:ext>
            </a:extLst>
          </p:cNvPr>
          <p:cNvSpPr>
            <a:spLocks noGrp="1"/>
          </p:cNvSpPr>
          <p:nvPr>
            <p:ph type="title"/>
          </p:nvPr>
        </p:nvSpPr>
        <p:spPr/>
        <p:txBody>
          <a:bodyPr>
            <a:normAutofit fontScale="90000"/>
          </a:bodyPr>
          <a:lstStyle/>
          <a:p>
            <a:r>
              <a:rPr lang="en-US" dirty="0"/>
              <a:t>Analysis of current</a:t>
            </a:r>
            <a:br>
              <a:rPr lang="en-US" dirty="0"/>
            </a:br>
            <a:r>
              <a:rPr lang="en-US" dirty="0"/>
              <a:t>social media </a:t>
            </a:r>
            <a:r>
              <a:rPr lang="en-US" dirty="0" smtClean="0"/>
              <a:t>platforms: </a:t>
            </a:r>
            <a:r>
              <a:rPr lang="en-US" u="sng" dirty="0" smtClean="0"/>
              <a:t>Instagram</a:t>
            </a:r>
            <a:endParaRPr lang="en-US" u="sng" dirty="0"/>
          </a:p>
        </p:txBody>
      </p:sp>
      <p:sp>
        <p:nvSpPr>
          <p:cNvPr id="3" name="Content Placeholder 2">
            <a:extLst>
              <a:ext uri="{FF2B5EF4-FFF2-40B4-BE49-F238E27FC236}">
                <a16:creationId xmlns:a16="http://schemas.microsoft.com/office/drawing/2014/main" id="{8B30F5D3-2CC0-448B-A95D-1DD50EEAA6B0}"/>
              </a:ext>
            </a:extLst>
          </p:cNvPr>
          <p:cNvSpPr>
            <a:spLocks noGrp="1"/>
          </p:cNvSpPr>
          <p:nvPr>
            <p:ph idx="1"/>
          </p:nvPr>
        </p:nvSpPr>
        <p:spPr>
          <a:xfrm>
            <a:off x="1251678" y="2222475"/>
            <a:ext cx="4396768" cy="2989606"/>
          </a:xfrm>
        </p:spPr>
        <p:txBody>
          <a:bodyPr>
            <a:normAutofit/>
          </a:bodyPr>
          <a:lstStyle/>
          <a:p>
            <a:r>
              <a:rPr lang="en-US" b="1" dirty="0" smtClean="0"/>
              <a:t>120 </a:t>
            </a:r>
            <a:r>
              <a:rPr lang="en-US" b="1" dirty="0"/>
              <a:t>posts </a:t>
            </a:r>
            <a:r>
              <a:rPr lang="en-US" dirty="0"/>
              <a:t>(last post:  April 22</a:t>
            </a:r>
            <a:r>
              <a:rPr lang="en-US" baseline="30000" dirty="0"/>
              <a:t>nd</a:t>
            </a:r>
            <a:r>
              <a:rPr lang="en-US" dirty="0"/>
              <a:t> 2016)</a:t>
            </a:r>
          </a:p>
          <a:p>
            <a:r>
              <a:rPr lang="en-US" b="1" dirty="0"/>
              <a:t>511 followers </a:t>
            </a:r>
            <a:r>
              <a:rPr lang="en-US" dirty="0"/>
              <a:t>(mostly students, Founders Club and Venture School businesses and participants)</a:t>
            </a:r>
          </a:p>
          <a:p>
            <a:r>
              <a:rPr lang="en-US" dirty="0"/>
              <a:t>Following 250 accounts</a:t>
            </a:r>
          </a:p>
          <a:p>
            <a:r>
              <a:rPr lang="en-US" dirty="0"/>
              <a:t>Could be useful; need to create an “aesthetic</a:t>
            </a:r>
            <a:r>
              <a:rPr lang="en-US" dirty="0" smtClean="0"/>
              <a:t>”</a:t>
            </a:r>
            <a:endParaRPr lang="en-US" dirty="0"/>
          </a:p>
        </p:txBody>
      </p:sp>
      <p:pic>
        <p:nvPicPr>
          <p:cNvPr id="5" name="Picture 4">
            <a:extLst>
              <a:ext uri="{FF2B5EF4-FFF2-40B4-BE49-F238E27FC236}">
                <a16:creationId xmlns:a16="http://schemas.microsoft.com/office/drawing/2014/main" id="{D514B707-5BB1-401B-A07E-EAA7A1981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634" y="2002342"/>
            <a:ext cx="5416366" cy="403385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670" t="5992" r="7545" b="6562"/>
          <a:stretch/>
        </p:blipFill>
        <p:spPr>
          <a:xfrm>
            <a:off x="599838" y="844787"/>
            <a:ext cx="496480" cy="512064"/>
          </a:xfrm>
          <a:prstGeom prst="rect">
            <a:avLst/>
          </a:prstGeom>
        </p:spPr>
      </p:pic>
    </p:spTree>
    <p:extLst>
      <p:ext uri="{BB962C8B-B14F-4D97-AF65-F5344CB8AC3E}">
        <p14:creationId xmlns:p14="http://schemas.microsoft.com/office/powerpoint/2010/main" val="450903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4"/>
            <a:ext cx="10178322" cy="1247239"/>
          </a:xfrm>
        </p:spPr>
        <p:txBody>
          <a:bodyPr>
            <a:normAutofit fontScale="90000"/>
          </a:bodyPr>
          <a:lstStyle/>
          <a:p>
            <a:r>
              <a:rPr lang="en-US" dirty="0"/>
              <a:t>Best </a:t>
            </a:r>
            <a:r>
              <a:rPr lang="en-US" u="sng" dirty="0" smtClean="0"/>
              <a:t>Instagram</a:t>
            </a:r>
            <a:r>
              <a:rPr lang="en-US" dirty="0" smtClean="0"/>
              <a:t> </a:t>
            </a:r>
            <a:r>
              <a:rPr lang="en-US" dirty="0"/>
              <a:t>practices:</a:t>
            </a:r>
            <a:br>
              <a:rPr lang="en-US" dirty="0"/>
            </a:br>
            <a:r>
              <a:rPr lang="en-US" dirty="0"/>
              <a:t>Some Do</a:t>
            </a:r>
            <a:r>
              <a:rPr lang="en-US" sz="4000" dirty="0"/>
              <a:t>s</a:t>
            </a:r>
            <a:r>
              <a:rPr lang="en-US" dirty="0"/>
              <a:t> &amp; Don't</a:t>
            </a:r>
            <a:r>
              <a:rPr lang="en-US" sz="4000" dirty="0"/>
              <a:t>s</a:t>
            </a:r>
            <a:endParaRPr lang="en-US" dirty="0">
              <a:solidFill>
                <a:srgbClr val="FF0000"/>
              </a:solidFill>
            </a:endParaRPr>
          </a:p>
        </p:txBody>
      </p:sp>
      <p:sp>
        <p:nvSpPr>
          <p:cNvPr id="3" name="Content Placeholder 2"/>
          <p:cNvSpPr>
            <a:spLocks noGrp="1"/>
          </p:cNvSpPr>
          <p:nvPr>
            <p:ph idx="1"/>
          </p:nvPr>
        </p:nvSpPr>
        <p:spPr>
          <a:xfrm>
            <a:off x="1251678" y="1783532"/>
            <a:ext cx="10178322" cy="4416100"/>
          </a:xfrm>
        </p:spPr>
        <p:txBody>
          <a:bodyPr>
            <a:noAutofit/>
          </a:bodyPr>
          <a:lstStyle/>
          <a:p>
            <a:pPr marL="0" indent="0">
              <a:buNone/>
            </a:pPr>
            <a:r>
              <a:rPr lang="en-US" sz="1600" b="1" dirty="0" smtClean="0"/>
              <a:t>DO:</a:t>
            </a:r>
          </a:p>
          <a:p>
            <a:r>
              <a:rPr lang="en-US" sz="1600" dirty="0" smtClean="0"/>
              <a:t>Be active on Instagram! Begin posting once every two weeks, so as not to overload yourself or the account.</a:t>
            </a:r>
          </a:p>
          <a:p>
            <a:r>
              <a:rPr lang="en-US" sz="1600" dirty="0" smtClean="0"/>
              <a:t>Use third party Instagram scheduling apps like </a:t>
            </a:r>
            <a:r>
              <a:rPr lang="en-US" sz="1600" dirty="0" smtClean="0">
                <a:hlinkClick r:id="rId2"/>
              </a:rPr>
              <a:t>Later</a:t>
            </a:r>
            <a:r>
              <a:rPr lang="en-US" sz="1600" dirty="0" smtClean="0"/>
              <a:t>.</a:t>
            </a:r>
          </a:p>
          <a:p>
            <a:r>
              <a:rPr lang="en-US" sz="1600" dirty="0" smtClean="0"/>
              <a:t>Define and test an aesthetic. This can be done by creating an Iowa JPEC Instagram “test” page which can help when planning how your content looks on a grid format.</a:t>
            </a:r>
          </a:p>
          <a:p>
            <a:r>
              <a:rPr lang="en-US" sz="1600" dirty="0" smtClean="0"/>
              <a:t>Post bi-weekly to start out, and as it becomes more manageable, post weekly. Anything more or less will probably not provoke interest.</a:t>
            </a:r>
          </a:p>
          <a:p>
            <a:r>
              <a:rPr lang="en-US" sz="1600" dirty="0" smtClean="0"/>
              <a:t>Instagram is not the best platform to inform, but it is a good platform to remind!</a:t>
            </a:r>
          </a:p>
          <a:p>
            <a:pPr marL="0" indent="0">
              <a:buNone/>
            </a:pPr>
            <a:r>
              <a:rPr lang="en-US" sz="1600" b="1" dirty="0" smtClean="0"/>
              <a:t>DON’T:</a:t>
            </a:r>
          </a:p>
          <a:p>
            <a:r>
              <a:rPr lang="en-US" sz="1600" dirty="0" smtClean="0"/>
              <a:t>Be on Instagram if incapable of </a:t>
            </a:r>
            <a:r>
              <a:rPr lang="en-US" sz="1600" dirty="0"/>
              <a:t>posting consistently and continuously.</a:t>
            </a:r>
            <a:endParaRPr lang="en-US" sz="1600" dirty="0" smtClean="0"/>
          </a:p>
          <a:p>
            <a:pPr marL="0" indent="0">
              <a:buNone/>
            </a:pPr>
            <a:r>
              <a:rPr lang="en-US" sz="1600" b="1" dirty="0" smtClean="0"/>
              <a:t>TIP:</a:t>
            </a:r>
          </a:p>
          <a:p>
            <a:pPr marL="0" indent="0">
              <a:buNone/>
            </a:pPr>
            <a:r>
              <a:rPr lang="en-US" sz="1600" dirty="0" smtClean="0"/>
              <a:t>Following entrepreneurial accounts and hashtags related to our mission can help us curate content while also familiarizing use with the entrepreneurship space on Instagram.</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670" t="5992" r="7545" b="6562"/>
          <a:stretch/>
        </p:blipFill>
        <p:spPr>
          <a:xfrm>
            <a:off x="599838" y="844787"/>
            <a:ext cx="496480" cy="512064"/>
          </a:xfrm>
          <a:prstGeom prst="rect">
            <a:avLst/>
          </a:prstGeom>
        </p:spPr>
      </p:pic>
    </p:spTree>
    <p:extLst>
      <p:ext uri="{BB962C8B-B14F-4D97-AF65-F5344CB8AC3E}">
        <p14:creationId xmlns:p14="http://schemas.microsoft.com/office/powerpoint/2010/main" val="3020930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263535"/>
          </a:xfrm>
        </p:spPr>
        <p:txBody>
          <a:bodyPr>
            <a:noAutofit/>
          </a:bodyPr>
          <a:lstStyle/>
          <a:p>
            <a:r>
              <a:rPr lang="en-US" sz="4000" dirty="0" smtClean="0"/>
              <a:t>Analysis of Current social Media Platforms: What we </a:t>
            </a:r>
            <a:r>
              <a:rPr lang="en-US" sz="4000" i="1" dirty="0" smtClean="0"/>
              <a:t>aren’t</a:t>
            </a:r>
            <a:r>
              <a:rPr lang="en-US" sz="4000" dirty="0" smtClean="0"/>
              <a:t>  really using</a:t>
            </a:r>
            <a:endParaRPr lang="en-US" sz="4000" dirty="0"/>
          </a:p>
        </p:txBody>
      </p:sp>
      <p:sp>
        <p:nvSpPr>
          <p:cNvPr id="3" name="Content Placeholder 2"/>
          <p:cNvSpPr>
            <a:spLocks noGrp="1"/>
          </p:cNvSpPr>
          <p:nvPr>
            <p:ph idx="1"/>
          </p:nvPr>
        </p:nvSpPr>
        <p:spPr>
          <a:xfrm>
            <a:off x="1251678" y="2286001"/>
            <a:ext cx="10178322" cy="3840479"/>
          </a:xfrm>
        </p:spPr>
        <p:txBody>
          <a:bodyPr/>
          <a:lstStyle/>
          <a:p>
            <a:r>
              <a:rPr lang="en-US" dirty="0" smtClean="0"/>
              <a:t>YouTube (use YouTube to host videos that go on website and other promotional videos, not actively making and posting video content)</a:t>
            </a:r>
          </a:p>
          <a:p>
            <a:r>
              <a:rPr lang="en-US" dirty="0" smtClean="0"/>
              <a:t>Pinterest</a:t>
            </a:r>
          </a:p>
          <a:p>
            <a:r>
              <a:rPr lang="en-US" dirty="0" smtClean="0"/>
              <a:t>Snapchat</a:t>
            </a:r>
          </a:p>
          <a:p>
            <a:r>
              <a:rPr lang="en-US" dirty="0" smtClean="0"/>
              <a:t>Flickr</a:t>
            </a:r>
          </a:p>
          <a:p>
            <a:endParaRPr lang="en-US" dirty="0" smtClean="0"/>
          </a:p>
          <a:p>
            <a:endParaRPr lang="en-US" dirty="0"/>
          </a:p>
          <a:p>
            <a:r>
              <a:rPr lang="en-US" i="1" dirty="0" smtClean="0"/>
              <a:t>As of now, these platform are not extremely necessary. Iowa JPEC should strengthen it’s presence on the platforms it is already on.</a:t>
            </a:r>
            <a:endParaRPr lang="en-US" i="1" dirty="0"/>
          </a:p>
        </p:txBody>
      </p:sp>
    </p:spTree>
    <p:extLst>
      <p:ext uri="{BB962C8B-B14F-4D97-AF65-F5344CB8AC3E}">
        <p14:creationId xmlns:p14="http://schemas.microsoft.com/office/powerpoint/2010/main" val="99867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78319"/>
          </a:xfrm>
        </p:spPr>
        <p:txBody>
          <a:bodyPr>
            <a:noAutofit/>
          </a:bodyPr>
          <a:lstStyle/>
          <a:p>
            <a:r>
              <a:rPr lang="en-US" dirty="0" smtClean="0"/>
              <a:t>Create a Calendar</a:t>
            </a:r>
            <a:endParaRPr lang="en-US" dirty="0"/>
          </a:p>
        </p:txBody>
      </p:sp>
      <p:sp>
        <p:nvSpPr>
          <p:cNvPr id="3" name="Content Placeholder 2"/>
          <p:cNvSpPr>
            <a:spLocks noGrp="1"/>
          </p:cNvSpPr>
          <p:nvPr>
            <p:ph idx="1"/>
          </p:nvPr>
        </p:nvSpPr>
        <p:spPr>
          <a:xfrm>
            <a:off x="1251678" y="1778032"/>
            <a:ext cx="4280442" cy="4503896"/>
          </a:xfrm>
        </p:spPr>
        <p:txBody>
          <a:bodyPr>
            <a:noAutofit/>
          </a:bodyPr>
          <a:lstStyle/>
          <a:p>
            <a:r>
              <a:rPr lang="en-US" sz="1800" dirty="0" smtClean="0"/>
              <a:t>Having a calendar will help posts and content remain consistent. Though </a:t>
            </a:r>
            <a:r>
              <a:rPr lang="en-US" sz="1800" dirty="0" smtClean="0"/>
              <a:t>Iowa </a:t>
            </a:r>
            <a:r>
              <a:rPr lang="en-US" sz="1800" dirty="0" smtClean="0"/>
              <a:t>JPEC Marketing &amp; Events</a:t>
            </a:r>
            <a:r>
              <a:rPr lang="en-US" sz="1800" dirty="0" smtClean="0"/>
              <a:t> operates </a:t>
            </a:r>
            <a:r>
              <a:rPr lang="en-US" sz="1800" dirty="0" smtClean="0"/>
              <a:t>without one currently, it could be a good way to organize in the future.</a:t>
            </a:r>
          </a:p>
          <a:p>
            <a:r>
              <a:rPr lang="en-US" sz="1800" dirty="0" smtClean="0"/>
              <a:t>Excel calendars are easy to organize and </a:t>
            </a:r>
            <a:r>
              <a:rPr lang="en-US" sz="1800" dirty="0" smtClean="0"/>
              <a:t>can </a:t>
            </a:r>
            <a:r>
              <a:rPr lang="en-US" sz="1800" dirty="0" smtClean="0"/>
              <a:t>be shared on </a:t>
            </a:r>
            <a:r>
              <a:rPr lang="en-US" sz="1800" dirty="0" smtClean="0"/>
              <a:t>JPECASST </a:t>
            </a:r>
            <a:r>
              <a:rPr lang="en-US" sz="1800" dirty="0" smtClean="0"/>
              <a:t>but </a:t>
            </a:r>
            <a:r>
              <a:rPr lang="en-US" sz="1800" dirty="0" smtClean="0"/>
              <a:t>other platforms that can be used include:</a:t>
            </a:r>
            <a:endParaRPr lang="en-US" sz="1800" dirty="0" smtClean="0"/>
          </a:p>
          <a:p>
            <a:pPr lvl="1">
              <a:buFont typeface="Courier New" panose="02070309020205020404" pitchFamily="49" charset="0"/>
              <a:buChar char="o"/>
            </a:pPr>
            <a:r>
              <a:rPr lang="en-US" dirty="0" smtClean="0"/>
              <a:t>Microsoft Outlook</a:t>
            </a:r>
          </a:p>
          <a:p>
            <a:pPr lvl="1">
              <a:buFont typeface="Courier New" panose="02070309020205020404" pitchFamily="49" charset="0"/>
              <a:buChar char="o"/>
            </a:pPr>
            <a:r>
              <a:rPr lang="en-US" dirty="0" smtClean="0"/>
              <a:t>Google calendars</a:t>
            </a:r>
          </a:p>
          <a:p>
            <a:pPr lvl="1">
              <a:buFont typeface="Courier New" panose="02070309020205020404" pitchFamily="49" charset="0"/>
              <a:buChar char="o"/>
            </a:pPr>
            <a:r>
              <a:rPr lang="en-US" dirty="0" smtClean="0"/>
              <a:t>Trello (if you want to get more fancy, helps with task and project management)</a:t>
            </a:r>
            <a:endParaRPr lang="en-US" dirty="0"/>
          </a:p>
        </p:txBody>
      </p:sp>
      <p:pic>
        <p:nvPicPr>
          <p:cNvPr id="4" name="Picture 3" descr="example calendar - Excel"/>
          <p:cNvPicPr>
            <a:picLocks noChangeAspect="1"/>
          </p:cNvPicPr>
          <p:nvPr/>
        </p:nvPicPr>
        <p:blipFill rotWithShape="1">
          <a:blip r:embed="rId2" cstate="print">
            <a:extLst>
              <a:ext uri="{28A0092B-C50C-407E-A947-70E740481C1C}">
                <a14:useLocalDpi xmlns:a14="http://schemas.microsoft.com/office/drawing/2010/main" val="0"/>
              </a:ext>
            </a:extLst>
          </a:blip>
          <a:srcRect r="17410"/>
          <a:stretch/>
        </p:blipFill>
        <p:spPr>
          <a:xfrm>
            <a:off x="5690709" y="1625463"/>
            <a:ext cx="5739291" cy="4203868"/>
          </a:xfrm>
          <a:prstGeom prst="rect">
            <a:avLst/>
          </a:prstGeom>
        </p:spPr>
      </p:pic>
    </p:spTree>
    <p:extLst>
      <p:ext uri="{BB962C8B-B14F-4D97-AF65-F5344CB8AC3E}">
        <p14:creationId xmlns:p14="http://schemas.microsoft.com/office/powerpoint/2010/main" val="4147660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5479"/>
          </a:xfrm>
        </p:spPr>
        <p:txBody>
          <a:bodyPr/>
          <a:lstStyle/>
          <a:p>
            <a:r>
              <a:rPr lang="en-US" dirty="0" smtClean="0">
                <a:solidFill>
                  <a:schemeClr val="tx1"/>
                </a:solidFill>
              </a:rPr>
              <a:t>Takeaways</a:t>
            </a:r>
            <a:endParaRPr lang="en-US" dirty="0">
              <a:solidFill>
                <a:schemeClr val="tx1"/>
              </a:solidFill>
            </a:endParaRPr>
          </a:p>
        </p:txBody>
      </p:sp>
      <p:sp>
        <p:nvSpPr>
          <p:cNvPr id="3" name="Content Placeholder 2"/>
          <p:cNvSpPr>
            <a:spLocks noGrp="1"/>
          </p:cNvSpPr>
          <p:nvPr>
            <p:ph idx="1"/>
          </p:nvPr>
        </p:nvSpPr>
        <p:spPr>
          <a:xfrm>
            <a:off x="1251678" y="1828801"/>
            <a:ext cx="10178322" cy="3593591"/>
          </a:xfrm>
        </p:spPr>
        <p:txBody>
          <a:bodyPr>
            <a:normAutofit fontScale="85000" lnSpcReduction="10000"/>
          </a:bodyPr>
          <a:lstStyle/>
          <a:p>
            <a:r>
              <a:rPr lang="en-US" dirty="0" smtClean="0"/>
              <a:t>Social strategies </a:t>
            </a:r>
            <a:r>
              <a:rPr lang="en-US" dirty="0" smtClean="0"/>
              <a:t>are not always limited to digital platforms – there are ways to incorporate face-to-face interactions by </a:t>
            </a:r>
            <a:r>
              <a:rPr lang="en-US" dirty="0"/>
              <a:t>doing classroom visits, </a:t>
            </a:r>
            <a:r>
              <a:rPr lang="en-US" dirty="0" smtClean="0"/>
              <a:t>setting up booths</a:t>
            </a:r>
            <a:r>
              <a:rPr lang="en-US" dirty="0"/>
              <a:t>, and </a:t>
            </a:r>
            <a:r>
              <a:rPr lang="en-US" dirty="0" smtClean="0"/>
              <a:t>reaching out to other organizations.</a:t>
            </a:r>
          </a:p>
          <a:p>
            <a:r>
              <a:rPr lang="en-US" dirty="0" smtClean="0"/>
              <a:t>Let Iowa JPEC’s </a:t>
            </a:r>
            <a:r>
              <a:rPr lang="en-US" dirty="0" smtClean="0"/>
              <a:t>brand statement guide the content that is made and shared.</a:t>
            </a:r>
          </a:p>
          <a:p>
            <a:r>
              <a:rPr lang="en-US" dirty="0" smtClean="0"/>
              <a:t>Consider </a:t>
            </a:r>
            <a:r>
              <a:rPr lang="en-US" dirty="0"/>
              <a:t>compiling and organizing </a:t>
            </a:r>
            <a:r>
              <a:rPr lang="en-US" dirty="0" smtClean="0"/>
              <a:t>information and content previously </a:t>
            </a:r>
            <a:r>
              <a:rPr lang="en-US" dirty="0"/>
              <a:t>used for social media posts in order to easily reference past </a:t>
            </a:r>
            <a:r>
              <a:rPr lang="en-US" dirty="0" smtClean="0"/>
              <a:t>ideas </a:t>
            </a:r>
            <a:r>
              <a:rPr lang="en-US" dirty="0"/>
              <a:t>and build on them in the future</a:t>
            </a:r>
            <a:r>
              <a:rPr lang="en-US" dirty="0" smtClean="0"/>
              <a:t>.</a:t>
            </a:r>
            <a:endParaRPr lang="en-US" dirty="0"/>
          </a:p>
          <a:p>
            <a:r>
              <a:rPr lang="en-US" dirty="0" smtClean="0"/>
              <a:t>If </a:t>
            </a:r>
            <a:r>
              <a:rPr lang="en-US" dirty="0" smtClean="0"/>
              <a:t>you’re going to be on a social media platform, BE on that platform. Have organized content and </a:t>
            </a:r>
            <a:r>
              <a:rPr lang="en-US" dirty="0" smtClean="0"/>
              <a:t>interact </a:t>
            </a:r>
            <a:r>
              <a:rPr lang="en-US" dirty="0" smtClean="0"/>
              <a:t>consistently. Taking on a platform </a:t>
            </a:r>
            <a:r>
              <a:rPr lang="en-US" dirty="0" smtClean="0"/>
              <a:t>Iowa JPEC is not </a:t>
            </a:r>
            <a:r>
              <a:rPr lang="en-US" dirty="0" smtClean="0"/>
              <a:t>yet equipped for could distract form our main goals.</a:t>
            </a:r>
          </a:p>
          <a:p>
            <a:r>
              <a:rPr lang="en-US" dirty="0" smtClean="0"/>
              <a:t>Remain organized by creating a content calendar or some sort of “posting” schedule</a:t>
            </a:r>
            <a:r>
              <a:rPr lang="en-US" dirty="0" smtClean="0"/>
              <a:t>.</a:t>
            </a:r>
            <a:endParaRPr lang="en-US" dirty="0" smtClean="0"/>
          </a:p>
          <a:p>
            <a:r>
              <a:rPr lang="en-US" dirty="0" smtClean="0"/>
              <a:t>Think </a:t>
            </a:r>
            <a:r>
              <a:rPr lang="en-US" dirty="0" smtClean="0"/>
              <a:t>about what the target audience wants to see and create and share that content. Identify the wants and needs of your audience. Possibly consider incorporating video into the strategy</a:t>
            </a:r>
            <a:r>
              <a:rPr lang="en-US" dirty="0" smtClean="0"/>
              <a:t>.</a:t>
            </a:r>
          </a:p>
          <a:p>
            <a:r>
              <a:rPr lang="en-US" dirty="0" smtClean="0"/>
              <a:t>Continuously evaluate effectiveness of strategies, and alter as needed.</a:t>
            </a:r>
            <a:endParaRPr lang="en-US" dirty="0" smtClean="0"/>
          </a:p>
        </p:txBody>
      </p:sp>
    </p:spTree>
    <p:extLst>
      <p:ext uri="{BB962C8B-B14F-4D97-AF65-F5344CB8AC3E}">
        <p14:creationId xmlns:p14="http://schemas.microsoft.com/office/powerpoint/2010/main" val="3910083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1216" y="1073888"/>
            <a:ext cx="9180577" cy="4064627"/>
          </a:xfrm>
        </p:spPr>
        <p:txBody>
          <a:bodyPr>
            <a:noAutofit/>
          </a:bodyPr>
          <a:lstStyle/>
          <a:p>
            <a:r>
              <a:rPr lang="en-US" sz="7200" dirty="0" smtClean="0"/>
              <a:t>Entrepreneurship: </a:t>
            </a:r>
            <a:r>
              <a:rPr lang="en-US" sz="5400" dirty="0" smtClean="0"/>
              <a:t>the </a:t>
            </a:r>
            <a:r>
              <a:rPr lang="en-US" sz="5400" dirty="0" smtClean="0">
                <a:solidFill>
                  <a:schemeClr val="tx2">
                    <a:lumMod val="65000"/>
                  </a:schemeClr>
                </a:solidFill>
              </a:rPr>
              <a:t>gray</a:t>
            </a:r>
            <a:r>
              <a:rPr lang="en-US" sz="5400" dirty="0" smtClean="0"/>
              <a:t> area between Employed </a:t>
            </a:r>
            <a:r>
              <a:rPr lang="en-US" sz="5400" dirty="0" smtClean="0">
                <a:solidFill>
                  <a:schemeClr val="tx2">
                    <a:lumMod val="65000"/>
                  </a:schemeClr>
                </a:solidFill>
              </a:rPr>
              <a:t>and </a:t>
            </a:r>
            <a:r>
              <a:rPr lang="en-US" sz="5400" dirty="0" smtClean="0"/>
              <a:t>Unemployed</a:t>
            </a:r>
            <a:endParaRPr lang="en-US" sz="5400" dirty="0"/>
          </a:p>
        </p:txBody>
      </p:sp>
      <p:sp>
        <p:nvSpPr>
          <p:cNvPr id="3" name="Text Placeholder 2"/>
          <p:cNvSpPr>
            <a:spLocks noGrp="1"/>
          </p:cNvSpPr>
          <p:nvPr>
            <p:ph type="body" idx="1"/>
          </p:nvPr>
        </p:nvSpPr>
        <p:spPr>
          <a:xfrm>
            <a:off x="2871216" y="5138515"/>
            <a:ext cx="7017488" cy="1213587"/>
          </a:xfrm>
        </p:spPr>
        <p:txBody>
          <a:bodyPr>
            <a:normAutofit/>
          </a:bodyPr>
          <a:lstStyle/>
          <a:p>
            <a:r>
              <a:rPr lang="en-US" dirty="0" smtClean="0"/>
              <a:t>Iowa JPEC</a:t>
            </a:r>
          </a:p>
          <a:p>
            <a:endParaRPr lang="en-US" dirty="0" smtClean="0"/>
          </a:p>
          <a:p>
            <a:r>
              <a:rPr lang="en-US" sz="1200" dirty="0" smtClean="0"/>
              <a:t>McKenzie Story | 2018</a:t>
            </a:r>
            <a:endParaRPr lang="en-US" sz="1200" dirty="0"/>
          </a:p>
        </p:txBody>
      </p:sp>
    </p:spTree>
    <p:extLst>
      <p:ext uri="{BB962C8B-B14F-4D97-AF65-F5344CB8AC3E}">
        <p14:creationId xmlns:p14="http://schemas.microsoft.com/office/powerpoint/2010/main" val="4291047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34935"/>
          </a:xfrm>
        </p:spPr>
        <p:txBody>
          <a:bodyPr/>
          <a:lstStyle/>
          <a:p>
            <a:r>
              <a:rPr lang="en-US" dirty="0" smtClean="0"/>
              <a:t>Why is Media in </a:t>
            </a:r>
            <a:r>
              <a:rPr lang="en-US" dirty="0" smtClean="0"/>
              <a:t>(parentheses)?</a:t>
            </a:r>
            <a:endParaRPr lang="en-US" dirty="0"/>
          </a:p>
        </p:txBody>
      </p:sp>
      <p:sp>
        <p:nvSpPr>
          <p:cNvPr id="3" name="Content Placeholder 2"/>
          <p:cNvSpPr>
            <a:spLocks noGrp="1"/>
          </p:cNvSpPr>
          <p:nvPr>
            <p:ph idx="1"/>
          </p:nvPr>
        </p:nvSpPr>
        <p:spPr/>
        <p:txBody>
          <a:bodyPr/>
          <a:lstStyle/>
          <a:p>
            <a:r>
              <a:rPr lang="en-US" dirty="0" smtClean="0"/>
              <a:t>Though this strategy is mostly focused on how to engage people </a:t>
            </a:r>
            <a:r>
              <a:rPr lang="en-US" dirty="0" smtClean="0"/>
              <a:t>using </a:t>
            </a:r>
            <a:r>
              <a:rPr lang="en-US" dirty="0" smtClean="0"/>
              <a:t>digital channels, some non-media marketing ideas are included!</a:t>
            </a:r>
          </a:p>
          <a:p>
            <a:r>
              <a:rPr lang="en-US" dirty="0" smtClean="0"/>
              <a:t>Ultimately the goal of </a:t>
            </a:r>
            <a:r>
              <a:rPr lang="en-US" dirty="0" smtClean="0"/>
              <a:t>this strategy </a:t>
            </a:r>
            <a:r>
              <a:rPr lang="en-US" dirty="0" smtClean="0"/>
              <a:t>is to get people to engage with </a:t>
            </a:r>
            <a:r>
              <a:rPr lang="en-US" dirty="0" smtClean="0"/>
              <a:t>the Iowa JPEC brand, resources, and programs. </a:t>
            </a:r>
            <a:r>
              <a:rPr lang="en-US" dirty="0" smtClean="0"/>
              <a:t>By incorporating non-media marketing strategies with marketing strategies, we can optimize engagement from our target audiences.</a:t>
            </a:r>
          </a:p>
        </p:txBody>
      </p:sp>
    </p:spTree>
    <p:extLst>
      <p:ext uri="{BB962C8B-B14F-4D97-AF65-F5344CB8AC3E}">
        <p14:creationId xmlns:p14="http://schemas.microsoft.com/office/powerpoint/2010/main" val="410033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the important stuff</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9433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0222-2069-48FF-8933-786A3CE17EC6}"/>
              </a:ext>
            </a:extLst>
          </p:cNvPr>
          <p:cNvSpPr>
            <a:spLocks noGrp="1"/>
          </p:cNvSpPr>
          <p:nvPr>
            <p:ph type="title"/>
          </p:nvPr>
        </p:nvSpPr>
        <p:spPr/>
        <p:txBody>
          <a:bodyPr/>
          <a:lstStyle/>
          <a:p>
            <a:r>
              <a:rPr lang="en-US" dirty="0"/>
              <a:t>BRAND STATEMENT:</a:t>
            </a:r>
            <a:br>
              <a:rPr lang="en-US" dirty="0"/>
            </a:br>
            <a:r>
              <a:rPr lang="en-US" dirty="0"/>
              <a:t>guiding organizational Goals</a:t>
            </a:r>
          </a:p>
        </p:txBody>
      </p:sp>
      <p:sp>
        <p:nvSpPr>
          <p:cNvPr id="3" name="Content Placeholder 2">
            <a:extLst>
              <a:ext uri="{FF2B5EF4-FFF2-40B4-BE49-F238E27FC236}">
                <a16:creationId xmlns:a16="http://schemas.microsoft.com/office/drawing/2014/main" id="{6E17D45D-5D74-4AE7-83A0-59F20F19B7DF}"/>
              </a:ext>
            </a:extLst>
          </p:cNvPr>
          <p:cNvSpPr>
            <a:spLocks noGrp="1"/>
          </p:cNvSpPr>
          <p:nvPr>
            <p:ph idx="1"/>
          </p:nvPr>
        </p:nvSpPr>
        <p:spPr>
          <a:xfrm>
            <a:off x="1251678" y="2312736"/>
            <a:ext cx="10178322" cy="3990373"/>
          </a:xfrm>
        </p:spPr>
        <p:txBody>
          <a:bodyPr>
            <a:noAutofit/>
          </a:bodyPr>
          <a:lstStyle/>
          <a:p>
            <a:pPr marL="0" indent="0">
              <a:buNone/>
            </a:pPr>
            <a:r>
              <a:rPr lang="en-US" dirty="0"/>
              <a:t>As an entrepreneurial center, Iowa JPEC is committed to being a leader in teaching and supporting </a:t>
            </a:r>
            <a:r>
              <a:rPr lang="en-US" dirty="0" smtClean="0"/>
              <a:t>innovation </a:t>
            </a:r>
            <a:r>
              <a:rPr lang="en-US" dirty="0"/>
              <a:t>and entrepreneurial development.  We believe that Iowa JPEC should be comprehensive in nature in order to build and grow a successful entrepreneurial ecosystem - across campus, the state of Iowa, and the world.</a:t>
            </a:r>
          </a:p>
          <a:p>
            <a:pPr marL="0" indent="0">
              <a:buNone/>
            </a:pPr>
            <a:endParaRPr lang="en-US" dirty="0"/>
          </a:p>
          <a:p>
            <a:pPr marL="0" indent="0">
              <a:buNone/>
            </a:pPr>
            <a:r>
              <a:rPr lang="en-US" b="1" dirty="0"/>
              <a:t>Key Words:</a:t>
            </a:r>
          </a:p>
          <a:p>
            <a:pPr marL="0" indent="0">
              <a:buNone/>
            </a:pPr>
            <a:r>
              <a:rPr lang="en-US" dirty="0"/>
              <a:t>Supportive</a:t>
            </a:r>
          </a:p>
          <a:p>
            <a:pPr marL="0" indent="0">
              <a:buNone/>
            </a:pPr>
            <a:r>
              <a:rPr lang="en-US" dirty="0"/>
              <a:t>Innovative</a:t>
            </a:r>
          </a:p>
          <a:p>
            <a:pPr marL="0" indent="0">
              <a:buNone/>
            </a:pPr>
            <a:r>
              <a:rPr lang="en-US" dirty="0"/>
              <a:t>Collaborative</a:t>
            </a:r>
          </a:p>
          <a:p>
            <a:pPr marL="0" indent="0">
              <a:buNone/>
            </a:pPr>
            <a:r>
              <a:rPr lang="en-US" dirty="0"/>
              <a:t>Academic</a:t>
            </a:r>
          </a:p>
        </p:txBody>
      </p:sp>
    </p:spTree>
    <p:extLst>
      <p:ext uri="{BB962C8B-B14F-4D97-AF65-F5344CB8AC3E}">
        <p14:creationId xmlns:p14="http://schemas.microsoft.com/office/powerpoint/2010/main" val="87173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a:t>
            </a:r>
            <a:r>
              <a:rPr lang="en-US" dirty="0"/>
              <a:t>we want to reach?</a:t>
            </a:r>
          </a:p>
        </p:txBody>
      </p:sp>
      <p:sp>
        <p:nvSpPr>
          <p:cNvPr id="3" name="Content Placeholder 2"/>
          <p:cNvSpPr>
            <a:spLocks noGrp="1"/>
          </p:cNvSpPr>
          <p:nvPr>
            <p:ph idx="1"/>
          </p:nvPr>
        </p:nvSpPr>
        <p:spPr>
          <a:xfrm>
            <a:off x="1251678" y="1296540"/>
            <a:ext cx="7608858" cy="5382054"/>
          </a:xfrm>
        </p:spPr>
        <p:txBody>
          <a:bodyPr>
            <a:normAutofit fontScale="25000" lnSpcReduction="20000"/>
          </a:bodyPr>
          <a:lstStyle/>
          <a:p>
            <a:pPr>
              <a:lnSpc>
                <a:spcPct val="130000"/>
              </a:lnSpc>
            </a:pPr>
            <a:r>
              <a:rPr lang="en-US" sz="8000" dirty="0"/>
              <a:t>Current UI students</a:t>
            </a:r>
          </a:p>
          <a:p>
            <a:pPr>
              <a:lnSpc>
                <a:spcPct val="130000"/>
              </a:lnSpc>
            </a:pPr>
            <a:r>
              <a:rPr lang="en-US" sz="8000" dirty="0"/>
              <a:t>UI clubs and student organizations</a:t>
            </a:r>
          </a:p>
          <a:p>
            <a:pPr>
              <a:lnSpc>
                <a:spcPct val="130000"/>
              </a:lnSpc>
            </a:pPr>
            <a:r>
              <a:rPr lang="en-US" sz="8000" dirty="0"/>
              <a:t>Potential UI students</a:t>
            </a:r>
          </a:p>
          <a:p>
            <a:pPr>
              <a:lnSpc>
                <a:spcPct val="130000"/>
              </a:lnSpc>
            </a:pPr>
            <a:r>
              <a:rPr lang="en-US" sz="8000" dirty="0"/>
              <a:t>UI faculty and staff</a:t>
            </a:r>
          </a:p>
          <a:p>
            <a:pPr>
              <a:lnSpc>
                <a:spcPct val="130000"/>
              </a:lnSpc>
            </a:pPr>
            <a:r>
              <a:rPr lang="en-US" sz="8000" dirty="0"/>
              <a:t>Alumni from:</a:t>
            </a:r>
          </a:p>
          <a:p>
            <a:pPr marL="685800" lvl="2">
              <a:lnSpc>
                <a:spcPct val="130000"/>
              </a:lnSpc>
            </a:pPr>
            <a:r>
              <a:rPr lang="en-US" sz="7200" dirty="0"/>
              <a:t>Our programs: Majors, Certificates, Founders Club, Sigma Nu Tau, etc.</a:t>
            </a:r>
          </a:p>
          <a:p>
            <a:pPr marL="685800" lvl="2">
              <a:lnSpc>
                <a:spcPct val="130000"/>
              </a:lnSpc>
            </a:pPr>
            <a:r>
              <a:rPr lang="en-US" sz="7200" dirty="0" err="1"/>
              <a:t>Tippie</a:t>
            </a:r>
            <a:r>
              <a:rPr lang="en-US" sz="7200" dirty="0"/>
              <a:t> College of Business</a:t>
            </a:r>
          </a:p>
          <a:p>
            <a:pPr>
              <a:lnSpc>
                <a:spcPct val="130000"/>
              </a:lnSpc>
            </a:pPr>
            <a:r>
              <a:rPr lang="en-US" sz="8000" dirty="0"/>
              <a:t>Brand ambassadors, mentors and influencers</a:t>
            </a:r>
          </a:p>
          <a:p>
            <a:pPr>
              <a:lnSpc>
                <a:spcPct val="130000"/>
              </a:lnSpc>
            </a:pPr>
            <a:r>
              <a:rPr lang="en-US" sz="8000" dirty="0"/>
              <a:t>Donors</a:t>
            </a:r>
          </a:p>
          <a:p>
            <a:pPr>
              <a:lnSpc>
                <a:spcPct val="130000"/>
              </a:lnSpc>
            </a:pPr>
            <a:r>
              <a:rPr lang="en-US" sz="8000" dirty="0"/>
              <a:t>UI community</a:t>
            </a:r>
          </a:p>
          <a:p>
            <a:pPr marL="685800" lvl="2">
              <a:lnSpc>
                <a:spcPct val="130000"/>
              </a:lnSpc>
            </a:pPr>
            <a:r>
              <a:rPr lang="en-US" sz="7200" dirty="0"/>
              <a:t>Small businesses</a:t>
            </a:r>
          </a:p>
          <a:p>
            <a:pPr>
              <a:lnSpc>
                <a:spcPct val="130000"/>
              </a:lnSpc>
            </a:pPr>
            <a:r>
              <a:rPr lang="en-US" sz="8000" dirty="0"/>
              <a:t>Greater Iowa community</a:t>
            </a:r>
          </a:p>
          <a:p>
            <a:pPr>
              <a:lnSpc>
                <a:spcPct val="130000"/>
              </a:lnSpc>
            </a:pPr>
            <a:r>
              <a:rPr lang="en-US" sz="8000" dirty="0"/>
              <a:t>National level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2791" y="4837176"/>
            <a:ext cx="3687209" cy="1315596"/>
          </a:xfrm>
          <a:prstGeom prst="rect">
            <a:avLst/>
          </a:prstGeom>
        </p:spPr>
      </p:pic>
    </p:spTree>
    <p:extLst>
      <p:ext uri="{BB962C8B-B14F-4D97-AF65-F5344CB8AC3E}">
        <p14:creationId xmlns:p14="http://schemas.microsoft.com/office/powerpoint/2010/main" val="391867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1: BUILD &amp; STRENGTHEN BRAND</a:t>
            </a:r>
          </a:p>
        </p:txBody>
      </p:sp>
      <p:sp>
        <p:nvSpPr>
          <p:cNvPr id="3" name="Content Placeholder 2"/>
          <p:cNvSpPr>
            <a:spLocks noGrp="1"/>
          </p:cNvSpPr>
          <p:nvPr>
            <p:ph idx="1"/>
          </p:nvPr>
        </p:nvSpPr>
        <p:spPr>
          <a:xfrm>
            <a:off x="1251678" y="2636457"/>
            <a:ext cx="10007278" cy="1585087"/>
          </a:xfrm>
        </p:spPr>
        <p:txBody>
          <a:bodyPr>
            <a:normAutofit lnSpcReduction="10000"/>
          </a:bodyPr>
          <a:lstStyle/>
          <a:p>
            <a:pPr>
              <a:lnSpc>
                <a:spcPct val="150000"/>
              </a:lnSpc>
            </a:pPr>
            <a:r>
              <a:rPr lang="en-US" sz="2000" dirty="0"/>
              <a:t>Raise awareness of brand</a:t>
            </a:r>
          </a:p>
          <a:p>
            <a:pPr>
              <a:lnSpc>
                <a:spcPct val="150000"/>
              </a:lnSpc>
            </a:pPr>
            <a:r>
              <a:rPr lang="en-US" sz="2000" dirty="0"/>
              <a:t>Increase understanding of brand and programs we offer</a:t>
            </a:r>
          </a:p>
          <a:p>
            <a:pPr>
              <a:lnSpc>
                <a:spcPct val="150000"/>
              </a:lnSpc>
            </a:pPr>
            <a:r>
              <a:rPr lang="en-US" sz="2000" dirty="0"/>
              <a:t>Increase brand credibility as a leader in </a:t>
            </a:r>
            <a:r>
              <a:rPr lang="en-US" sz="2000" dirty="0" smtClean="0"/>
              <a:t>entrepreneurship and innovation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52" y="4407408"/>
            <a:ext cx="3028548" cy="2250948"/>
          </a:xfrm>
          <a:prstGeom prst="rect">
            <a:avLst/>
          </a:prstGeom>
        </p:spPr>
      </p:pic>
    </p:spTree>
    <p:extLst>
      <p:ext uri="{BB962C8B-B14F-4D97-AF65-F5344CB8AC3E}">
        <p14:creationId xmlns:p14="http://schemas.microsoft.com/office/powerpoint/2010/main" val="1860675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244278"/>
            <a:ext cx="10662954" cy="5613722"/>
          </a:xfrm>
        </p:spPr>
        <p:txBody>
          <a:bodyPr>
            <a:noAutofit/>
          </a:bodyPr>
          <a:lstStyle/>
          <a:p>
            <a:pPr marL="0" indent="0" fontAlgn="t">
              <a:buNone/>
            </a:pPr>
            <a:r>
              <a:rPr lang="en-US" b="1" dirty="0"/>
              <a:t>Raise awareness of brand</a:t>
            </a:r>
          </a:p>
          <a:p>
            <a:pPr marL="742950" lvl="2" indent="-285750" fontAlgn="t">
              <a:lnSpc>
                <a:spcPct val="100000"/>
              </a:lnSpc>
            </a:pPr>
            <a:r>
              <a:rPr lang="en-US" u="sng" dirty="0"/>
              <a:t>Utilize brand ambassadors to reach students and potential students by encouraging them to make class </a:t>
            </a:r>
            <a:r>
              <a:rPr lang="en-US" u="sng" dirty="0" smtClean="0"/>
              <a:t>visits; maybe </a:t>
            </a:r>
            <a:r>
              <a:rPr lang="en-US" u="sng" dirty="0"/>
              <a:t>feature the BELL on Hawkeye Visit </a:t>
            </a:r>
            <a:r>
              <a:rPr lang="en-US" u="sng" dirty="0" smtClean="0"/>
              <a:t>Days</a:t>
            </a:r>
          </a:p>
          <a:p>
            <a:pPr marL="742950" lvl="2" indent="-285750" fontAlgn="t">
              <a:lnSpc>
                <a:spcPct val="100000"/>
              </a:lnSpc>
            </a:pPr>
            <a:r>
              <a:rPr lang="en-US" u="sng" dirty="0" smtClean="0"/>
              <a:t>Have a booth set up in </a:t>
            </a:r>
            <a:r>
              <a:rPr lang="en-US" u="sng" dirty="0" err="1" smtClean="0"/>
              <a:t>Tippie</a:t>
            </a:r>
            <a:r>
              <a:rPr lang="en-US" u="sng" dirty="0" smtClean="0"/>
              <a:t> (in a galleria) or on the T. Anne Cleary Walkway that people can stop by and talk about what Iowa JPEC is </a:t>
            </a:r>
            <a:r>
              <a:rPr lang="en-US" u="sng" dirty="0" smtClean="0"/>
              <a:t>or students’ business </a:t>
            </a:r>
            <a:r>
              <a:rPr lang="en-US" u="sng" dirty="0" smtClean="0"/>
              <a:t>ideas</a:t>
            </a:r>
            <a:endParaRPr lang="en-US" u="sng" dirty="0"/>
          </a:p>
          <a:p>
            <a:pPr marL="742950" lvl="2" indent="-285750" fontAlgn="t">
              <a:lnSpc>
                <a:spcPct val="100000"/>
              </a:lnSpc>
            </a:pPr>
            <a:r>
              <a:rPr lang="en-US" u="sng" dirty="0"/>
              <a:t>Create </a:t>
            </a:r>
            <a:r>
              <a:rPr lang="en-US" u="sng" dirty="0" smtClean="0"/>
              <a:t>comprehensive social </a:t>
            </a:r>
            <a:r>
              <a:rPr lang="en-US" u="sng" dirty="0"/>
              <a:t>media content calendar </a:t>
            </a:r>
            <a:r>
              <a:rPr lang="en-US" u="sng" dirty="0" smtClean="0"/>
              <a:t>(see slide 23) to </a:t>
            </a:r>
            <a:r>
              <a:rPr lang="en-US" u="sng" dirty="0"/>
              <a:t>keep our </a:t>
            </a:r>
            <a:r>
              <a:rPr lang="en-US" u="sng" dirty="0" smtClean="0"/>
              <a:t>posts </a:t>
            </a:r>
            <a:r>
              <a:rPr lang="en-US" u="sng" dirty="0"/>
              <a:t>organized and </a:t>
            </a:r>
            <a:r>
              <a:rPr lang="en-US" u="sng" dirty="0" smtClean="0"/>
              <a:t>consistent, track </a:t>
            </a:r>
            <a:r>
              <a:rPr lang="en-US" u="sng" dirty="0"/>
              <a:t>marketing </a:t>
            </a:r>
            <a:r>
              <a:rPr lang="en-US" u="sng" dirty="0" smtClean="0"/>
              <a:t>strategy effectiveness, </a:t>
            </a:r>
            <a:r>
              <a:rPr lang="en-US" u="sng" dirty="0" smtClean="0"/>
              <a:t>and mark </a:t>
            </a:r>
            <a:r>
              <a:rPr lang="en-US" u="sng" dirty="0" smtClean="0"/>
              <a:t>events and dates </a:t>
            </a:r>
            <a:r>
              <a:rPr lang="en-US" u="sng" dirty="0" smtClean="0"/>
              <a:t>relevant to mission</a:t>
            </a:r>
            <a:endParaRPr lang="en-US" u="sng" dirty="0"/>
          </a:p>
          <a:p>
            <a:pPr marL="742950" lvl="2" indent="-285750" fontAlgn="t">
              <a:lnSpc>
                <a:spcPct val="100000"/>
              </a:lnSpc>
            </a:pPr>
            <a:r>
              <a:rPr lang="en-US" dirty="0"/>
              <a:t>#TBT posts to share history of tag all relevant individuals, groups in program – share weekly</a:t>
            </a:r>
          </a:p>
          <a:p>
            <a:pPr marL="1200150" lvl="3" indent="-285750" fontAlgn="t">
              <a:lnSpc>
                <a:spcPct val="100000"/>
              </a:lnSpc>
              <a:buFont typeface="Courier New" panose="02070309020205020404" pitchFamily="49" charset="0"/>
              <a:buChar char="o"/>
            </a:pPr>
            <a:r>
              <a:rPr lang="en-US" u="sng" dirty="0"/>
              <a:t>Begin compiling comprehensive document of facts that can be used for “TBT” posts</a:t>
            </a:r>
          </a:p>
          <a:p>
            <a:pPr marL="742950" lvl="2" indent="-285750" fontAlgn="t">
              <a:lnSpc>
                <a:spcPct val="100000"/>
              </a:lnSpc>
            </a:pPr>
            <a:r>
              <a:rPr lang="en-US" dirty="0" smtClean="0"/>
              <a:t>Encourage </a:t>
            </a:r>
            <a:r>
              <a:rPr lang="en-US" dirty="0"/>
              <a:t>participants at all events/competitions to post/share and educate them on best practices – encourage hashtags on Twitter to compile </a:t>
            </a:r>
            <a:r>
              <a:rPr lang="en-US" dirty="0" smtClean="0"/>
              <a:t>information</a:t>
            </a:r>
          </a:p>
          <a:p>
            <a:pPr marL="1200150" lvl="3" indent="-285750" fontAlgn="t">
              <a:lnSpc>
                <a:spcPct val="100000"/>
              </a:lnSpc>
              <a:buFont typeface="Courier New" panose="02070309020205020404" pitchFamily="49" charset="0"/>
              <a:buChar char="o"/>
            </a:pPr>
            <a:r>
              <a:rPr lang="en-US" u="sng" dirty="0"/>
              <a:t>Possibly raffle off a prize for participants/attendees that post on </a:t>
            </a:r>
            <a:r>
              <a:rPr lang="en-US" u="sng" dirty="0" smtClean="0"/>
              <a:t>social during event</a:t>
            </a:r>
            <a:endParaRPr lang="en-US" u="sng" dirty="0"/>
          </a:p>
          <a:p>
            <a:pPr marL="742950" lvl="2" indent="-285750" fontAlgn="t">
              <a:lnSpc>
                <a:spcPct val="100000"/>
              </a:lnSpc>
            </a:pPr>
            <a:r>
              <a:rPr lang="en-US" dirty="0"/>
              <a:t>Encourage staff to post/share and educate them on best practices</a:t>
            </a:r>
          </a:p>
          <a:p>
            <a:pPr marL="742950" lvl="2" indent="-285750" fontAlgn="t">
              <a:lnSpc>
                <a:spcPct val="100000"/>
              </a:lnSpc>
            </a:pPr>
            <a:r>
              <a:rPr lang="en-US" dirty="0"/>
              <a:t>Reconfigure LinkedIn accounts and invite alumni and students to connect with us</a:t>
            </a:r>
          </a:p>
          <a:p>
            <a:pPr marL="742950" lvl="2" indent="-285750" fontAlgn="t">
              <a:lnSpc>
                <a:spcPct val="100000"/>
              </a:lnSpc>
            </a:pPr>
            <a:r>
              <a:rPr lang="en-US" dirty="0"/>
              <a:t>Increase event attendance by creating online event registrations/sharing (Facebook events) – include why event would be beneficial to attend</a:t>
            </a:r>
          </a:p>
          <a:p>
            <a:pPr lvl="1" fontAlgn="t">
              <a:lnSpc>
                <a:spcPct val="100000"/>
              </a:lnSpc>
              <a:buFont typeface="Arial" panose="020B0604020202020204" pitchFamily="34" charset="0"/>
              <a:buChar char="•"/>
            </a:pPr>
            <a:r>
              <a:rPr lang="en-US" sz="1600" u="sng" dirty="0"/>
              <a:t>Create content that will entertain </a:t>
            </a:r>
            <a:r>
              <a:rPr lang="en-US" sz="1600" u="sng" dirty="0" smtClean="0"/>
              <a:t>audience (people love a “wow” factor!)</a:t>
            </a:r>
          </a:p>
          <a:p>
            <a:pPr lvl="1" fontAlgn="t">
              <a:lnSpc>
                <a:spcPct val="100000"/>
              </a:lnSpc>
              <a:buFont typeface="Arial" panose="020B0604020202020204" pitchFamily="34" charset="0"/>
              <a:buChar char="•"/>
            </a:pPr>
            <a:r>
              <a:rPr lang="en-US" sz="1600" u="sng" dirty="0"/>
              <a:t>I</a:t>
            </a:r>
            <a:r>
              <a:rPr lang="en-US" sz="1600" u="sng" dirty="0" smtClean="0"/>
              <a:t>ncorporate </a:t>
            </a:r>
            <a:r>
              <a:rPr lang="en-US" sz="1600" u="sng" dirty="0"/>
              <a:t>video, live streams, Q &amp; A’s, interviews, feature </a:t>
            </a:r>
            <a:r>
              <a:rPr lang="en-US" sz="1600" u="sng" dirty="0" smtClean="0"/>
              <a:t>Founders </a:t>
            </a:r>
            <a:r>
              <a:rPr lang="en-US" sz="1600" u="sng" dirty="0"/>
              <a:t>C</a:t>
            </a:r>
            <a:r>
              <a:rPr lang="en-US" sz="1600" u="sng" dirty="0" smtClean="0"/>
              <a:t>lub </a:t>
            </a:r>
            <a:r>
              <a:rPr lang="en-US" sz="1600" u="sng" dirty="0"/>
              <a:t>speakers</a:t>
            </a:r>
          </a:p>
        </p:txBody>
      </p:sp>
      <p:sp>
        <p:nvSpPr>
          <p:cNvPr id="4" name="Title 1">
            <a:extLst>
              <a:ext uri="{FF2B5EF4-FFF2-40B4-BE49-F238E27FC236}">
                <a16:creationId xmlns:a16="http://schemas.microsoft.com/office/drawing/2014/main" id="{D1D07740-12C4-41CC-82DD-2311E9924905}"/>
              </a:ext>
            </a:extLst>
          </p:cNvPr>
          <p:cNvSpPr txBox="1">
            <a:spLocks/>
          </p:cNvSpPr>
          <p:nvPr/>
        </p:nvSpPr>
        <p:spPr>
          <a:xfrm>
            <a:off x="1251678" y="382385"/>
            <a:ext cx="10178322" cy="8618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dirty="0"/>
              <a:t>How to reach sub-goals</a:t>
            </a:r>
          </a:p>
        </p:txBody>
      </p:sp>
    </p:spTree>
    <p:extLst>
      <p:ext uri="{BB962C8B-B14F-4D97-AF65-F5344CB8AC3E}">
        <p14:creationId xmlns:p14="http://schemas.microsoft.com/office/powerpoint/2010/main" val="1905875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633662"/>
            <a:ext cx="10653810" cy="4044761"/>
          </a:xfrm>
        </p:spPr>
        <p:txBody>
          <a:bodyPr>
            <a:noAutofit/>
          </a:bodyPr>
          <a:lstStyle/>
          <a:p>
            <a:pPr marL="0" indent="0" fontAlgn="t">
              <a:lnSpc>
                <a:spcPct val="100000"/>
              </a:lnSpc>
              <a:buNone/>
            </a:pPr>
            <a:r>
              <a:rPr lang="en-US" b="1" dirty="0"/>
              <a:t>Raise understanding of brand and programs we offer</a:t>
            </a:r>
          </a:p>
          <a:p>
            <a:pPr lvl="1" fontAlgn="t">
              <a:lnSpc>
                <a:spcPct val="100000"/>
              </a:lnSpc>
              <a:buFont typeface="Arial" panose="020B0604020202020204" pitchFamily="34" charset="0"/>
              <a:buChar char="•"/>
            </a:pPr>
            <a:r>
              <a:rPr lang="en-US" dirty="0"/>
              <a:t>#DYK posts regarding all programs/services.</a:t>
            </a:r>
          </a:p>
          <a:p>
            <a:pPr lvl="2" fontAlgn="t">
              <a:lnSpc>
                <a:spcPct val="100000"/>
              </a:lnSpc>
              <a:buFont typeface="Courier New" panose="02070309020205020404" pitchFamily="49" charset="0"/>
              <a:buChar char="o"/>
            </a:pPr>
            <a:r>
              <a:rPr lang="en-US" u="sng" dirty="0"/>
              <a:t>Begin compiling comprehensive document of facts that can be used for “TBT” posts</a:t>
            </a:r>
          </a:p>
          <a:p>
            <a:pPr lvl="1" fontAlgn="t">
              <a:lnSpc>
                <a:spcPct val="100000"/>
              </a:lnSpc>
              <a:buFont typeface="Arial" panose="020B0604020202020204" pitchFamily="34" charset="0"/>
              <a:buChar char="•"/>
            </a:pPr>
            <a:r>
              <a:rPr lang="en-US" dirty="0"/>
              <a:t>Create better targeted messaging for events so online </a:t>
            </a:r>
            <a:r>
              <a:rPr lang="en-US" dirty="0" smtClean="0"/>
              <a:t>audiences </a:t>
            </a:r>
            <a:r>
              <a:rPr lang="en-US" dirty="0"/>
              <a:t>can tell easily who is eligible to participate</a:t>
            </a:r>
          </a:p>
          <a:p>
            <a:pPr lvl="1" fontAlgn="t">
              <a:lnSpc>
                <a:spcPct val="100000"/>
              </a:lnSpc>
              <a:buFont typeface="Arial" panose="020B0604020202020204" pitchFamily="34" charset="0"/>
              <a:buChar char="•"/>
            </a:pPr>
            <a:r>
              <a:rPr lang="en-US" u="sng" dirty="0"/>
              <a:t>Presenting visually interesting content/graphics for posts that stand out from other UI accounts. Ideas for visually interesting content include:</a:t>
            </a:r>
          </a:p>
          <a:p>
            <a:pPr lvl="2" fontAlgn="t">
              <a:lnSpc>
                <a:spcPct val="100000"/>
              </a:lnSpc>
              <a:buFont typeface="Courier New" panose="02070309020205020404" pitchFamily="49" charset="0"/>
              <a:buChar char="o"/>
            </a:pPr>
            <a:r>
              <a:rPr lang="en-US" u="sng" dirty="0" smtClean="0"/>
              <a:t>Infographics</a:t>
            </a:r>
            <a:endParaRPr lang="en-US" u="sng" dirty="0"/>
          </a:p>
          <a:p>
            <a:pPr lvl="2" fontAlgn="t">
              <a:lnSpc>
                <a:spcPct val="100000"/>
              </a:lnSpc>
              <a:buFont typeface="Courier New" panose="02070309020205020404" pitchFamily="49" charset="0"/>
              <a:buChar char="o"/>
            </a:pPr>
            <a:r>
              <a:rPr lang="en-US" u="sng" dirty="0" smtClean="0"/>
              <a:t>Interviews/ “Stories</a:t>
            </a:r>
            <a:r>
              <a:rPr lang="en-US" u="sng" dirty="0"/>
              <a:t>”</a:t>
            </a:r>
          </a:p>
          <a:p>
            <a:pPr lvl="2" fontAlgn="t">
              <a:lnSpc>
                <a:spcPct val="100000"/>
              </a:lnSpc>
              <a:buFont typeface="Courier New" panose="02070309020205020404" pitchFamily="49" charset="0"/>
              <a:buChar char="o"/>
            </a:pPr>
            <a:r>
              <a:rPr lang="en-US" u="sng" dirty="0"/>
              <a:t>Blog posts written from the point of view of Founders Club students, faculty, guest speakers, etc</a:t>
            </a:r>
            <a:r>
              <a:rPr lang="en-US" u="sng" dirty="0" smtClean="0"/>
              <a:t>.</a:t>
            </a:r>
            <a:endParaRPr lang="en-US" u="sng" dirty="0" smtClean="0"/>
          </a:p>
        </p:txBody>
      </p:sp>
      <p:sp>
        <p:nvSpPr>
          <p:cNvPr id="5" name="Title 1">
            <a:extLst>
              <a:ext uri="{FF2B5EF4-FFF2-40B4-BE49-F238E27FC236}">
                <a16:creationId xmlns:a16="http://schemas.microsoft.com/office/drawing/2014/main" id="{E8C91BA0-8B91-4578-B5F8-414142B9B51D}"/>
              </a:ext>
            </a:extLst>
          </p:cNvPr>
          <p:cNvSpPr txBox="1">
            <a:spLocks/>
          </p:cNvSpPr>
          <p:nvPr/>
        </p:nvSpPr>
        <p:spPr>
          <a:xfrm>
            <a:off x="1251678" y="382385"/>
            <a:ext cx="10178322" cy="8618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dirty="0"/>
              <a:t>How to reach sub-goals</a:t>
            </a:r>
          </a:p>
        </p:txBody>
      </p:sp>
    </p:spTree>
    <p:extLst>
      <p:ext uri="{BB962C8B-B14F-4D97-AF65-F5344CB8AC3E}">
        <p14:creationId xmlns:p14="http://schemas.microsoft.com/office/powerpoint/2010/main" val="1361943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Custom 2">
      <a:dk1>
        <a:sysClr val="windowText" lastClr="000000"/>
      </a:dk1>
      <a:lt1>
        <a:sysClr val="window" lastClr="FFFFFF"/>
      </a:lt1>
      <a:dk2>
        <a:srgbClr val="000000"/>
      </a:dk2>
      <a:lt2>
        <a:srgbClr val="FFFFFF"/>
      </a:lt2>
      <a:accent1>
        <a:srgbClr val="FFCD00"/>
      </a:accent1>
      <a:accent2>
        <a:srgbClr val="FFFFFF"/>
      </a:accent2>
      <a:accent3>
        <a:srgbClr val="A5A5A5"/>
      </a:accent3>
      <a:accent4>
        <a:srgbClr val="FFC000"/>
      </a:accent4>
      <a:accent5>
        <a:srgbClr val="4472C4"/>
      </a:accent5>
      <a:accent6>
        <a:srgbClr val="70AD47"/>
      </a:accent6>
      <a:hlink>
        <a:srgbClr val="0563C1"/>
      </a:hlink>
      <a:folHlink>
        <a:srgbClr val="954F7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922</TotalTime>
  <Words>2726</Words>
  <Application>Microsoft Office PowerPoint</Application>
  <PresentationFormat>Widescreen</PresentationFormat>
  <Paragraphs>235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Courier New</vt:lpstr>
      <vt:lpstr>Gill Sans MT</vt:lpstr>
      <vt:lpstr>Impact</vt:lpstr>
      <vt:lpstr>Badge</vt:lpstr>
      <vt:lpstr>Social  (Media) Strategy</vt:lpstr>
      <vt:lpstr>Why do we have a social (media) strategy?</vt:lpstr>
      <vt:lpstr>Why is Media in (parentheses)?</vt:lpstr>
      <vt:lpstr>Now the important stuff</vt:lpstr>
      <vt:lpstr>BRAND STATEMENT: guiding organizational Goals</vt:lpstr>
      <vt:lpstr>Who do we want to reach?</vt:lpstr>
      <vt:lpstr>GOAL 1: BUILD &amp; STRENGTHEN BRAND</vt:lpstr>
      <vt:lpstr>PowerPoint Presentation</vt:lpstr>
      <vt:lpstr>PowerPoint Presentation</vt:lpstr>
      <vt:lpstr>How to reach sub-goals</vt:lpstr>
      <vt:lpstr>GOAL 2: INCREASE SOCIAL Presence &amp; community engagement</vt:lpstr>
      <vt:lpstr>How to reach sub-goals</vt:lpstr>
      <vt:lpstr>How to reach sub-goals</vt:lpstr>
      <vt:lpstr>How to reach sub-goals</vt:lpstr>
      <vt:lpstr>Goal 3: STRENGTHEN ONLINE RELATIONSHIP WITH TARGET AUDIENCES </vt:lpstr>
      <vt:lpstr>How to reach sub-goals</vt:lpstr>
      <vt:lpstr>Analysis of current social media platforms: FACEBOOK</vt:lpstr>
      <vt:lpstr>Best Facebook practices: Some Dos &amp; Don'ts</vt:lpstr>
      <vt:lpstr>Analysis of current social media platforms: twitter</vt:lpstr>
      <vt:lpstr>Best Twitter practices: Some Dos &amp; Don'ts</vt:lpstr>
      <vt:lpstr>Analysis of current social media platforms: LINKEDin</vt:lpstr>
      <vt:lpstr>Best Linkedin practices: Some Dos &amp; Don'ts</vt:lpstr>
      <vt:lpstr>Analysis of current social media platforms: Instagram</vt:lpstr>
      <vt:lpstr>Best Instagram practices: Some Dos &amp; Don'ts</vt:lpstr>
      <vt:lpstr>Analysis of Current social Media Platforms: What we aren’t  really using</vt:lpstr>
      <vt:lpstr>Create a Calendar</vt:lpstr>
      <vt:lpstr>Takeaways</vt:lpstr>
      <vt:lpstr>Entrepreneurship: the gray area between Employed and Unemployed</vt:lpstr>
    </vt:vector>
  </TitlesOfParts>
  <Company>The 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John Pappajohn Entrepreneurial Center  Social Media Strategy</dc:title>
  <dc:creator>Story, McKenzie</dc:creator>
  <cp:lastModifiedBy>Story, McKenzie</cp:lastModifiedBy>
  <cp:revision>90</cp:revision>
  <dcterms:created xsi:type="dcterms:W3CDTF">2018-04-20T14:51:48Z</dcterms:created>
  <dcterms:modified xsi:type="dcterms:W3CDTF">2018-05-04T15:39:43Z</dcterms:modified>
</cp:coreProperties>
</file>